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67" r:id="rId20"/>
    <p:sldId id="268" r:id="rId21"/>
    <p:sldId id="269" r:id="rId22"/>
    <p:sldId id="270" r:id="rId23"/>
    <p:sldId id="271" r:id="rId24"/>
    <p:sldId id="272" r:id="rId25"/>
    <p:sldId id="282" r:id="rId26"/>
    <p:sldId id="285" r:id="rId27"/>
    <p:sldId id="286" r:id="rId28"/>
    <p:sldId id="283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BED-AB52-460B-A09B-7064CD0D8243}" type="datetimeFigureOut">
              <a:rPr lang="en-US" smtClean="0"/>
              <a:t>20-Nov-18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35D3D-3899-4263-B149-C21516C2F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0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35D3D-3899-4263-B149-C21516C2FB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4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8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4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96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78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5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94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8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5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9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6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0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0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8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8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29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298" y="407105"/>
            <a:ext cx="8993347" cy="2228994"/>
          </a:xfrm>
        </p:spPr>
        <p:txBody>
          <a:bodyPr>
            <a:normAutofit/>
          </a:bodyPr>
          <a:lstStyle/>
          <a:p>
            <a:pPr algn="ctr"/>
            <a:r>
              <a:rPr lang="vi-V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Thuyết trình bài tập lớn</a:t>
            </a:r>
            <a:br>
              <a:rPr lang="vi-V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br>
              <a:rPr lang="vi-VN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en-US" sz="28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3605375" y="4498900"/>
            <a:ext cx="6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</a:schemeClr>
                </a:solidFill>
              </a:rPr>
              <a:t>01 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24" name="直接连接符 111"/>
          <p:cNvCxnSpPr/>
          <p:nvPr/>
        </p:nvCxnSpPr>
        <p:spPr>
          <a:xfrm>
            <a:off x="4042857" y="454025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"/>
          <p:cNvSpPr txBox="1"/>
          <p:nvPr/>
        </p:nvSpPr>
        <p:spPr>
          <a:xfrm>
            <a:off x="4091437" y="4502864"/>
            <a:ext cx="338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600" dirty="0">
                <a:solidFill>
                  <a:schemeClr val="tx1">
                    <a:lumMod val="95000"/>
                  </a:schemeClr>
                </a:solidFill>
                <a:ea typeface="微软雅黑" panose="020B0503020204020204" pitchFamily="34" charset="-122"/>
              </a:rPr>
              <a:t>Phạm Quý Luận		1511899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4"/>
          <p:cNvSpPr txBox="1"/>
          <p:nvPr/>
        </p:nvSpPr>
        <p:spPr>
          <a:xfrm>
            <a:off x="3608311" y="4898040"/>
            <a:ext cx="6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</a:schemeClr>
                </a:solidFill>
              </a:rPr>
              <a:t>02 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27" name="直接连接符 114"/>
          <p:cNvCxnSpPr/>
          <p:nvPr/>
        </p:nvCxnSpPr>
        <p:spPr>
          <a:xfrm>
            <a:off x="4042857" y="4952249"/>
            <a:ext cx="0" cy="4329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6"/>
          <p:cNvSpPr txBox="1"/>
          <p:nvPr/>
        </p:nvSpPr>
        <p:spPr>
          <a:xfrm>
            <a:off x="4091437" y="4914863"/>
            <a:ext cx="338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600" dirty="0">
                <a:solidFill>
                  <a:schemeClr val="tx1">
                    <a:lumMod val="95000"/>
                  </a:schemeClr>
                </a:solidFill>
                <a:ea typeface="微软雅黑" panose="020B0503020204020204" pitchFamily="34" charset="-122"/>
              </a:rPr>
              <a:t>Đinh Hoàng Kim	        1711872</a:t>
            </a:r>
            <a:endParaRPr lang="en-US" altLang="zh-CN" sz="1600" dirty="0">
              <a:solidFill>
                <a:schemeClr val="tx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文本框 7"/>
          <p:cNvSpPr txBox="1"/>
          <p:nvPr/>
        </p:nvSpPr>
        <p:spPr>
          <a:xfrm>
            <a:off x="3605374" y="5385213"/>
            <a:ext cx="6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</a:schemeClr>
                </a:solidFill>
              </a:rPr>
              <a:t>03 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30" name="直接连接符 117"/>
          <p:cNvCxnSpPr/>
          <p:nvPr/>
        </p:nvCxnSpPr>
        <p:spPr>
          <a:xfrm>
            <a:off x="4042857" y="5353922"/>
            <a:ext cx="0" cy="432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10"/>
          <p:cNvSpPr txBox="1"/>
          <p:nvPr/>
        </p:nvSpPr>
        <p:spPr>
          <a:xfrm>
            <a:off x="3605373" y="5824855"/>
            <a:ext cx="644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</a:schemeClr>
                </a:solidFill>
              </a:rPr>
              <a:t>04</a:t>
            </a:r>
            <a:endParaRPr lang="zh-CN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33" name="直接连接符 120"/>
          <p:cNvCxnSpPr/>
          <p:nvPr/>
        </p:nvCxnSpPr>
        <p:spPr>
          <a:xfrm>
            <a:off x="4042857" y="5731923"/>
            <a:ext cx="0" cy="4290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2"/>
          <p:cNvSpPr txBox="1"/>
          <p:nvPr/>
        </p:nvSpPr>
        <p:spPr>
          <a:xfrm>
            <a:off x="4091437" y="5825880"/>
            <a:ext cx="338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600" dirty="0">
                <a:solidFill>
                  <a:schemeClr val="tx1">
                    <a:lumMod val="95000"/>
                  </a:schemeClr>
                </a:solidFill>
                <a:ea typeface="微软雅黑" panose="020B0503020204020204" pitchFamily="34" charset="-122"/>
              </a:rPr>
              <a:t>Phan Thành Đạt		1710984</a:t>
            </a:r>
            <a:endParaRPr lang="en-US" altLang="zh-CN" sz="1600" dirty="0">
              <a:solidFill>
                <a:schemeClr val="tx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圆角矩形 49"/>
          <p:cNvSpPr/>
          <p:nvPr/>
        </p:nvSpPr>
        <p:spPr>
          <a:xfrm>
            <a:off x="3429796" y="2715053"/>
            <a:ext cx="5617140" cy="628236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200" dirty="0">
                <a:solidFill>
                  <a:schemeClr val="tx1">
                    <a:lumMod val="95000"/>
                  </a:schemeClr>
                </a:solidFill>
              </a:rPr>
              <a:t>Môn: LẬP TRÌNH HƯỚNG ĐỐI TƯỢNG</a:t>
            </a:r>
            <a:endParaRPr lang="zh-CN" altLang="en-US" sz="22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81" y="1694474"/>
            <a:ext cx="862571" cy="88004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3" name="TextBox 42"/>
          <p:cNvSpPr txBox="1"/>
          <p:nvPr/>
        </p:nvSpPr>
        <p:spPr>
          <a:xfrm>
            <a:off x="3636829" y="3833315"/>
            <a:ext cx="3065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 Đức Trung</a:t>
            </a:r>
            <a:endParaRPr lang="en-US" sz="16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文本框 9"/>
          <p:cNvSpPr txBox="1"/>
          <p:nvPr/>
        </p:nvSpPr>
        <p:spPr>
          <a:xfrm>
            <a:off x="4091437" y="5385212"/>
            <a:ext cx="374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600" dirty="0">
                <a:solidFill>
                  <a:schemeClr val="tx1">
                    <a:lumMod val="95000"/>
                  </a:schemeClr>
                </a:solidFill>
                <a:ea typeface="微软雅黑" panose="020B0503020204020204" pitchFamily="34" charset="-122"/>
              </a:rPr>
              <a:t>Nguyễn Thị Trúc Ly	        1710187</a:t>
            </a:r>
            <a:endParaRPr lang="en-US" altLang="zh-CN" sz="1600" dirty="0">
              <a:solidFill>
                <a:schemeClr val="tx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93640" y="3837955"/>
            <a:ext cx="113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</a:rPr>
              <a:t>GVHD:</a:t>
            </a:r>
            <a:endParaRPr lang="en-US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20231" y="4206781"/>
            <a:ext cx="1435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</a:rPr>
              <a:t>Thành viên:</a:t>
            </a:r>
            <a:endParaRPr lang="en-US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2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378" y="5159090"/>
            <a:ext cx="2251267" cy="9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26" grpId="0"/>
          <p:bldP spid="28" grpId="0"/>
          <p:bldP spid="29" grpId="0"/>
          <p:bldP spid="32" grpId="0"/>
          <p:bldP spid="34" grpId="0"/>
          <p:bldP spid="38" grpId="0" animBg="1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5" grpId="0"/>
          <p:bldP spid="26" grpId="0"/>
          <p:bldP spid="28" grpId="0"/>
          <p:bldP spid="29" grpId="0"/>
          <p:bldP spid="32" grpId="0"/>
          <p:bldP spid="34" grpId="0"/>
          <p:bldP spid="38" grpId="0" animBg="1"/>
          <p:bldP spid="4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0315" y="785611"/>
            <a:ext cx="404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Lược đồ lớp của class fAddItem - Giao diện thêm Item vào CSDL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19" y="1431942"/>
            <a:ext cx="2634937" cy="47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892149" y="600639"/>
            <a:ext cx="859125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Lược đồ của lớp hệ thống</a:t>
            </a: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3</a:t>
            </a:r>
            <a:endParaRPr lang="en-US" b="1" dirty="0"/>
          </a:p>
        </p:txBody>
      </p:sp>
      <p:sp>
        <p:nvSpPr>
          <p:cNvPr id="42" name="任意多边形 17"/>
          <p:cNvSpPr/>
          <p:nvPr/>
        </p:nvSpPr>
        <p:spPr>
          <a:xfrm>
            <a:off x="1426168" y="1448979"/>
            <a:ext cx="857461" cy="55379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2386659" y="1358221"/>
            <a:ext cx="4593689" cy="644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vi-VN" altLang="zh-CN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微软雅黑" panose="020B0503020204020204" pitchFamily="34" charset="-122"/>
              </a:rPr>
              <a:t>Point-Of-Sale</a:t>
            </a:r>
            <a:endParaRPr lang="zh-CN" altLang="en-US" sz="2400" dirty="0">
              <a:solidFill>
                <a:schemeClr val="tx1">
                  <a:lumMod val="9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DA812FD-1737-4C27-9B71-3770A5D294B1}"/>
              </a:ext>
            </a:extLst>
          </p:cNvPr>
          <p:cNvSpPr/>
          <p:nvPr/>
        </p:nvSpPr>
        <p:spPr>
          <a:xfrm>
            <a:off x="2283629" y="2391508"/>
            <a:ext cx="774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g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2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23" y="995361"/>
            <a:ext cx="8491726" cy="5530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3436" y="531721"/>
            <a:ext cx="475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j-lt"/>
              </a:rPr>
              <a:t>Toàn bộ lược </a:t>
            </a:r>
            <a:r>
              <a:rPr lang="vi-VN" dirty="0" err="1">
                <a:latin typeface="+mj-lt"/>
              </a:rPr>
              <a:t>đồ</a:t>
            </a:r>
            <a:r>
              <a:rPr lang="vi-VN" dirty="0">
                <a:latin typeface="+mj-lt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</a:p>
        </p:txBody>
      </p:sp>
    </p:spTree>
    <p:extLst>
      <p:ext uri="{BB962C8B-B14F-4D97-AF65-F5344CB8AC3E}">
        <p14:creationId xmlns:p14="http://schemas.microsoft.com/office/powerpoint/2010/main" val="100246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83622" y="4681689"/>
            <a:ext cx="9070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Đây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chương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FormLogin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FDCC15-B336-4705-8D2A-735BD39C2977}"/>
              </a:ext>
            </a:extLst>
          </p:cNvPr>
          <p:cNvSpPr txBox="1"/>
          <p:nvPr/>
        </p:nvSpPr>
        <p:spPr>
          <a:xfrm>
            <a:off x="1479651" y="569820"/>
            <a:ext cx="70781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program: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class</a:t>
            </a:r>
            <a:r>
              <a:rPr lang="vi-VN" dirty="0"/>
              <a:t> </a:t>
            </a:r>
            <a:r>
              <a:rPr lang="vi-VN" dirty="0" err="1"/>
              <a:t>Program</a:t>
            </a:r>
            <a:r>
              <a:rPr lang="vi-VN" dirty="0"/>
              <a:t> {</a:t>
            </a:r>
            <a:endParaRPr lang="en-US" dirty="0"/>
          </a:p>
          <a:p>
            <a:r>
              <a:rPr lang="vi-VN" dirty="0"/>
              <a:t>        /// &lt;</a:t>
            </a:r>
            <a:r>
              <a:rPr lang="vi-VN" dirty="0" err="1"/>
              <a:t>summary</a:t>
            </a:r>
            <a:r>
              <a:rPr lang="vi-VN" dirty="0"/>
              <a:t>&gt;</a:t>
            </a:r>
            <a:endParaRPr lang="en-US" dirty="0"/>
          </a:p>
          <a:p>
            <a:r>
              <a:rPr lang="vi-VN" dirty="0"/>
              <a:t>        /// The </a:t>
            </a:r>
            <a:r>
              <a:rPr lang="vi-VN" dirty="0" err="1"/>
              <a:t>main</a:t>
            </a:r>
            <a:r>
              <a:rPr lang="vi-VN" dirty="0"/>
              <a:t> </a:t>
            </a:r>
            <a:r>
              <a:rPr lang="vi-VN" dirty="0" err="1"/>
              <a:t>entry</a:t>
            </a:r>
            <a:r>
              <a:rPr lang="vi-VN" dirty="0"/>
              <a:t> </a:t>
            </a:r>
            <a:r>
              <a:rPr lang="vi-VN" dirty="0" err="1"/>
              <a:t>point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the </a:t>
            </a:r>
            <a:r>
              <a:rPr lang="vi-VN" dirty="0" err="1"/>
              <a:t>application</a:t>
            </a:r>
            <a:r>
              <a:rPr lang="vi-VN" dirty="0"/>
              <a:t>.</a:t>
            </a:r>
            <a:endParaRPr lang="en-US" dirty="0"/>
          </a:p>
          <a:p>
            <a:r>
              <a:rPr lang="vi-VN" dirty="0"/>
              <a:t>        /// &lt;/</a:t>
            </a:r>
            <a:r>
              <a:rPr lang="vi-VN" dirty="0" err="1"/>
              <a:t>summary</a:t>
            </a:r>
            <a:r>
              <a:rPr lang="vi-VN" dirty="0"/>
              <a:t>&gt;</a:t>
            </a:r>
            <a:endParaRPr lang="en-US" dirty="0"/>
          </a:p>
          <a:p>
            <a:r>
              <a:rPr lang="vi-VN" dirty="0"/>
              <a:t>        [</a:t>
            </a:r>
            <a:r>
              <a:rPr lang="vi-VN" dirty="0" err="1"/>
              <a:t>STAThread</a:t>
            </a:r>
            <a:r>
              <a:rPr lang="vi-VN" dirty="0"/>
              <a:t>]</a:t>
            </a:r>
            <a:endParaRPr lang="en-US" dirty="0"/>
          </a:p>
          <a:p>
            <a:r>
              <a:rPr lang="vi-VN" dirty="0"/>
              <a:t>        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void</a:t>
            </a:r>
            <a:r>
              <a:rPr lang="vi-VN" dirty="0"/>
              <a:t> </a:t>
            </a:r>
            <a:r>
              <a:rPr lang="vi-VN" dirty="0" err="1"/>
              <a:t>Main</a:t>
            </a:r>
            <a:r>
              <a:rPr lang="vi-VN" dirty="0"/>
              <a:t>() {</a:t>
            </a:r>
            <a:endParaRPr lang="en-US" dirty="0"/>
          </a:p>
          <a:p>
            <a:r>
              <a:rPr lang="vi-VN" dirty="0"/>
              <a:t>            </a:t>
            </a:r>
            <a:r>
              <a:rPr lang="vi-VN" dirty="0" err="1"/>
              <a:t>Application.EnableVisualStyles</a:t>
            </a:r>
            <a:r>
              <a:rPr lang="vi-VN" dirty="0"/>
              <a:t>();</a:t>
            </a:r>
            <a:endParaRPr lang="en-US" dirty="0"/>
          </a:p>
          <a:p>
            <a:r>
              <a:rPr lang="vi-VN" dirty="0"/>
              <a:t>            </a:t>
            </a:r>
            <a:r>
              <a:rPr lang="vi-VN" dirty="0" err="1"/>
              <a:t>Application.SetCompatibleTextRenderingDefault</a:t>
            </a:r>
            <a:r>
              <a:rPr lang="vi-VN" dirty="0"/>
              <a:t>(</a:t>
            </a:r>
            <a:r>
              <a:rPr lang="vi-VN" dirty="0" err="1"/>
              <a:t>false</a:t>
            </a:r>
            <a:r>
              <a:rPr lang="vi-VN" dirty="0"/>
              <a:t>);</a:t>
            </a:r>
            <a:endParaRPr lang="en-US" dirty="0"/>
          </a:p>
          <a:p>
            <a:r>
              <a:rPr lang="vi-VN" dirty="0"/>
              <a:t>            </a:t>
            </a:r>
            <a:r>
              <a:rPr lang="vi-VN" dirty="0" err="1"/>
              <a:t>Application.Run</a:t>
            </a:r>
            <a:r>
              <a:rPr lang="vi-VN" dirty="0"/>
              <a:t>(</a:t>
            </a:r>
            <a:r>
              <a:rPr lang="vi-VN" dirty="0" err="1"/>
              <a:t>new</a:t>
            </a:r>
            <a:r>
              <a:rPr lang="vi-VN" dirty="0"/>
              <a:t> </a:t>
            </a:r>
            <a:r>
              <a:rPr lang="vi-VN" dirty="0" err="1"/>
              <a:t>FormLogin</a:t>
            </a:r>
            <a:r>
              <a:rPr lang="vi-VN" dirty="0"/>
              <a:t>());</a:t>
            </a:r>
            <a:endParaRPr lang="en-US" dirty="0"/>
          </a:p>
          <a:p>
            <a:r>
              <a:rPr lang="vi-VN" dirty="0"/>
              <a:t>        }</a:t>
            </a:r>
            <a:endParaRPr lang="en-US" dirty="0"/>
          </a:p>
          <a:p>
            <a:endParaRPr lang="en-US" dirty="0"/>
          </a:p>
        </p:txBody>
      </p:sp>
      <p:sp>
        <p:nvSpPr>
          <p:cNvPr id="3" name="Mũi tên: Phải 2">
            <a:extLst>
              <a:ext uri="{FF2B5EF4-FFF2-40B4-BE49-F238E27FC236}">
                <a16:creationId xmlns:a16="http://schemas.microsoft.com/office/drawing/2014/main" id="{4E040035-7DB5-4CE2-A35B-90A4F22EE557}"/>
              </a:ext>
            </a:extLst>
          </p:cNvPr>
          <p:cNvSpPr/>
          <p:nvPr/>
        </p:nvSpPr>
        <p:spPr>
          <a:xfrm>
            <a:off x="2822331" y="5200598"/>
            <a:ext cx="800100" cy="4395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26" y="860954"/>
            <a:ext cx="3064122" cy="3728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526" y="4814264"/>
            <a:ext cx="3430112" cy="137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FormLogin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816FA98-D784-4DE7-B08C-734B7A3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08" y="860954"/>
            <a:ext cx="2996714" cy="585073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729D14-74AB-4C04-9994-9AE8C1BB83DF}"/>
              </a:ext>
            </a:extLst>
          </p:cNvPr>
          <p:cNvSpPr txBox="1"/>
          <p:nvPr/>
        </p:nvSpPr>
        <p:spPr>
          <a:xfrm>
            <a:off x="6096000" y="451377"/>
            <a:ext cx="30641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en-US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FormLogin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264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80" y="1564685"/>
            <a:ext cx="2810813" cy="3728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0826" y="5517995"/>
            <a:ext cx="3825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FormAccountInfo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+mj-l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816FA98-D784-4DE7-B08C-734B7A3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69" y="3092604"/>
            <a:ext cx="2996714" cy="220071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729D14-74AB-4C04-9994-9AE8C1BB83DF}"/>
              </a:ext>
            </a:extLst>
          </p:cNvPr>
          <p:cNvSpPr txBox="1"/>
          <p:nvPr/>
        </p:nvSpPr>
        <p:spPr>
          <a:xfrm>
            <a:off x="5228770" y="1854831"/>
            <a:ext cx="5169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form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latin typeface="+mj-lt"/>
            </a:endParaRPr>
          </a:p>
          <a:p>
            <a:pPr algn="ctr"/>
            <a:r>
              <a:rPr lang="vi-VN" sz="1600" dirty="0" err="1">
                <a:latin typeface="+mj-lt"/>
              </a:rPr>
              <a:t>Lược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FormHistoryBill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65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80" y="1199631"/>
            <a:ext cx="3064122" cy="3697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285" y="5157164"/>
            <a:ext cx="3430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DataProvider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816FA98-D784-4DE7-B08C-734B7A3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8" y="2909759"/>
            <a:ext cx="2996714" cy="198736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729D14-74AB-4C04-9994-9AE8C1BB83DF}"/>
              </a:ext>
            </a:extLst>
          </p:cNvPr>
          <p:cNvSpPr txBox="1"/>
          <p:nvPr/>
        </p:nvSpPr>
        <p:spPr>
          <a:xfrm>
            <a:off x="6751758" y="1975460"/>
            <a:ext cx="3513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AccountDAO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208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65" y="1256608"/>
            <a:ext cx="2343968" cy="3728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1672" y="5209918"/>
            <a:ext cx="4853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đồ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816FA98-D784-4DE7-B08C-734B7A3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21" y="1604675"/>
            <a:ext cx="2996714" cy="3380563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729D14-74AB-4C04-9994-9AE8C1BB83DF}"/>
              </a:ext>
            </a:extLst>
          </p:cNvPr>
          <p:cNvSpPr txBox="1"/>
          <p:nvPr/>
        </p:nvSpPr>
        <p:spPr>
          <a:xfrm>
            <a:off x="5654239" y="943747"/>
            <a:ext cx="524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</a:t>
            </a:r>
            <a:r>
              <a:rPr lang="en-US" sz="1600" dirty="0">
                <a:latin typeface="+mj-lt"/>
              </a:rPr>
              <a:t>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ItemDAO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198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11" y="1630459"/>
            <a:ext cx="2343968" cy="1644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4618" y="4541703"/>
            <a:ext cx="4853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đồ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class</a:t>
            </a:r>
            <a:r>
              <a:rPr lang="vi-VN" sz="1600" dirty="0">
                <a:latin typeface="+mj-lt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BillDAO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  <a:p>
            <a:pPr algn="just"/>
            <a:endParaRPr lang="vi-VN" sz="1600" dirty="0">
              <a:latin typeface="+mj-lt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816FA98-D784-4DE7-B08C-734B7A30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66" y="2760785"/>
            <a:ext cx="2996714" cy="228158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7729D14-74AB-4C04-9994-9AE8C1BB83DF}"/>
              </a:ext>
            </a:extLst>
          </p:cNvPr>
          <p:cNvSpPr txBox="1"/>
          <p:nvPr/>
        </p:nvSpPr>
        <p:spPr>
          <a:xfrm>
            <a:off x="5487184" y="1621711"/>
            <a:ext cx="524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latin typeface="+mj-lt"/>
              </a:rPr>
              <a:t>Lược </a:t>
            </a:r>
            <a:r>
              <a:rPr lang="vi-VN" sz="1600" dirty="0" err="1">
                <a:latin typeface="+mj-lt"/>
              </a:rPr>
              <a:t>đồ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của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clas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BillDetailDAO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chi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509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2150" y="600639"/>
            <a:ext cx="593762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Sơ lược về cơ sở dữ liệu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4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32512" y="1622578"/>
            <a:ext cx="107470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Hiện thực CSDL :</a:t>
            </a:r>
          </a:p>
          <a:p>
            <a:r>
              <a:rPr lang="vi-VN" dirty="0"/>
              <a:t>	• Các trường ID được đánh số nguyên tự động tăng.</a:t>
            </a:r>
          </a:p>
          <a:p>
            <a:r>
              <a:rPr lang="vi-VN" dirty="0"/>
              <a:t>	• Các trường Tên, Giá cả,.. đều sử dụng kiểu chuỗi nvarchar</a:t>
            </a:r>
          </a:p>
          <a:p>
            <a:r>
              <a:rPr lang="vi-VN" dirty="0"/>
              <a:t>	• Các trường liên quan đến ngày tháng sử dụng kiểu Date</a:t>
            </a:r>
          </a:p>
          <a:p>
            <a:r>
              <a:rPr lang="vi-VN" dirty="0"/>
              <a:t>	• Không có khóa ngoại và các ràng buộc trên CSDL. Mọi ràng buộc sẽ được hiện thực trong code.</a:t>
            </a:r>
          </a:p>
          <a:p>
            <a:endParaRPr lang="vi-VN" dirty="0"/>
          </a:p>
          <a:p>
            <a:r>
              <a:rPr lang="vi-VN" dirty="0"/>
              <a:t>Các bảng quản lý hệ thống:</a:t>
            </a:r>
          </a:p>
          <a:p>
            <a:r>
              <a:rPr lang="vi-VN" dirty="0"/>
              <a:t>	• Account: Quản lý thông tin đăng nhập.</a:t>
            </a:r>
          </a:p>
          <a:p>
            <a:r>
              <a:rPr lang="vi-VN" dirty="0"/>
              <a:t>	• AccountInfo: Quản lý thông tin tài khoản.</a:t>
            </a:r>
          </a:p>
          <a:p>
            <a:r>
              <a:rPr lang="vi-VN" dirty="0"/>
              <a:t>	• Bill: Quản lý các đơn hàng.</a:t>
            </a:r>
          </a:p>
          <a:p>
            <a:r>
              <a:rPr lang="vi-VN" dirty="0"/>
              <a:t>	• BillDetail: Quản lý thông tin chi tiết của các đơn hàng.</a:t>
            </a:r>
          </a:p>
          <a:p>
            <a:r>
              <a:rPr lang="vi-VN" dirty="0"/>
              <a:t>	• Item: Quản lý thông tin các mặc hàng (ở đây là các loại đồ uống).</a:t>
            </a:r>
          </a:p>
          <a:p>
            <a:r>
              <a:rPr lang="vi-VN" dirty="0"/>
              <a:t>	• Category: Quản lý thông tin các loại mặc hàng.</a:t>
            </a:r>
          </a:p>
          <a:p>
            <a:endParaRPr lang="vi-VN" b="1" i="1" dirty="0"/>
          </a:p>
          <a:p>
            <a:r>
              <a:rPr lang="vi-VN" b="1" i="1" dirty="0"/>
              <a:t>Cơ sở dữ liệu này được hiện thực trên Microsoft SQL Server 2014. </a:t>
            </a:r>
          </a:p>
        </p:txBody>
      </p:sp>
    </p:spTree>
    <p:extLst>
      <p:ext uri="{BB962C8B-B14F-4D97-AF65-F5344CB8AC3E}">
        <p14:creationId xmlns:p14="http://schemas.microsoft.com/office/powerpoint/2010/main" val="8942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84"/>
          <p:cNvGrpSpPr>
            <a:grpSpLocks noChangeAspect="1"/>
          </p:cNvGrpSpPr>
          <p:nvPr/>
        </p:nvGrpSpPr>
        <p:grpSpPr bwMode="auto">
          <a:xfrm>
            <a:off x="2" y="4956660"/>
            <a:ext cx="1872507" cy="1901338"/>
            <a:chOff x="3668" y="2044"/>
            <a:chExt cx="2468" cy="2506"/>
          </a:xfrm>
          <a:solidFill>
            <a:schemeClr val="bg1">
              <a:lumMod val="65000"/>
            </a:schemeClr>
          </a:solidFill>
        </p:grpSpPr>
        <p:sp>
          <p:nvSpPr>
            <p:cNvPr id="10" name="Freeform 285"/>
            <p:cNvSpPr>
              <a:spLocks noEditPoints="1"/>
            </p:cNvSpPr>
            <p:nvPr/>
          </p:nvSpPr>
          <p:spPr bwMode="auto">
            <a:xfrm>
              <a:off x="4210" y="3120"/>
              <a:ext cx="917" cy="937"/>
            </a:xfrm>
            <a:custGeom>
              <a:avLst/>
              <a:gdLst>
                <a:gd name="T0" fmla="*/ 177 w 387"/>
                <a:gd name="T1" fmla="*/ 0 h 396"/>
                <a:gd name="T2" fmla="*/ 10 w 387"/>
                <a:gd name="T3" fmla="*/ 198 h 396"/>
                <a:gd name="T4" fmla="*/ 211 w 387"/>
                <a:gd name="T5" fmla="*/ 396 h 396"/>
                <a:gd name="T6" fmla="*/ 378 w 387"/>
                <a:gd name="T7" fmla="*/ 198 h 396"/>
                <a:gd name="T8" fmla="*/ 177 w 387"/>
                <a:gd name="T9" fmla="*/ 0 h 396"/>
                <a:gd name="T10" fmla="*/ 183 w 387"/>
                <a:gd name="T11" fmla="*/ 70 h 396"/>
                <a:gd name="T12" fmla="*/ 313 w 387"/>
                <a:gd name="T13" fmla="*/ 198 h 396"/>
                <a:gd name="T14" fmla="*/ 205 w 387"/>
                <a:gd name="T15" fmla="*/ 326 h 396"/>
                <a:gd name="T16" fmla="*/ 75 w 387"/>
                <a:gd name="T17" fmla="*/ 198 h 396"/>
                <a:gd name="T18" fmla="*/ 183 w 387"/>
                <a:gd name="T19" fmla="*/ 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96">
                  <a:moveTo>
                    <a:pt x="177" y="0"/>
                  </a:moveTo>
                  <a:cubicBezTo>
                    <a:pt x="75" y="0"/>
                    <a:pt x="0" y="88"/>
                    <a:pt x="10" y="198"/>
                  </a:cubicBezTo>
                  <a:cubicBezTo>
                    <a:pt x="19" y="307"/>
                    <a:pt x="109" y="396"/>
                    <a:pt x="211" y="396"/>
                  </a:cubicBezTo>
                  <a:cubicBezTo>
                    <a:pt x="312" y="396"/>
                    <a:pt x="387" y="307"/>
                    <a:pt x="378" y="198"/>
                  </a:cubicBezTo>
                  <a:cubicBezTo>
                    <a:pt x="369" y="88"/>
                    <a:pt x="278" y="0"/>
                    <a:pt x="177" y="0"/>
                  </a:cubicBezTo>
                  <a:close/>
                  <a:moveTo>
                    <a:pt x="183" y="70"/>
                  </a:moveTo>
                  <a:cubicBezTo>
                    <a:pt x="248" y="70"/>
                    <a:pt x="307" y="127"/>
                    <a:pt x="313" y="198"/>
                  </a:cubicBezTo>
                  <a:cubicBezTo>
                    <a:pt x="319" y="269"/>
                    <a:pt x="270" y="326"/>
                    <a:pt x="205" y="326"/>
                  </a:cubicBezTo>
                  <a:cubicBezTo>
                    <a:pt x="139" y="326"/>
                    <a:pt x="81" y="269"/>
                    <a:pt x="75" y="198"/>
                  </a:cubicBezTo>
                  <a:cubicBezTo>
                    <a:pt x="69" y="127"/>
                    <a:pt x="117" y="70"/>
                    <a:pt x="183" y="7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</a:endParaRPr>
            </a:p>
          </p:txBody>
        </p:sp>
        <p:sp>
          <p:nvSpPr>
            <p:cNvPr id="11" name="Freeform 286"/>
            <p:cNvSpPr>
              <a:spLocks/>
            </p:cNvSpPr>
            <p:nvPr/>
          </p:nvSpPr>
          <p:spPr bwMode="auto">
            <a:xfrm>
              <a:off x="4525" y="3439"/>
              <a:ext cx="289" cy="299"/>
            </a:xfrm>
            <a:custGeom>
              <a:avLst/>
              <a:gdLst>
                <a:gd name="T0" fmla="*/ 119 w 122"/>
                <a:gd name="T1" fmla="*/ 63 h 126"/>
                <a:gd name="T2" fmla="*/ 66 w 122"/>
                <a:gd name="T3" fmla="*/ 126 h 126"/>
                <a:gd name="T4" fmla="*/ 3 w 122"/>
                <a:gd name="T5" fmla="*/ 63 h 126"/>
                <a:gd name="T6" fmla="*/ 55 w 122"/>
                <a:gd name="T7" fmla="*/ 0 h 126"/>
                <a:gd name="T8" fmla="*/ 119 w 122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6">
                  <a:moveTo>
                    <a:pt x="119" y="63"/>
                  </a:moveTo>
                  <a:cubicBezTo>
                    <a:pt x="122" y="98"/>
                    <a:pt x="98" y="126"/>
                    <a:pt x="66" y="126"/>
                  </a:cubicBezTo>
                  <a:cubicBezTo>
                    <a:pt x="34" y="126"/>
                    <a:pt x="6" y="98"/>
                    <a:pt x="3" y="63"/>
                  </a:cubicBezTo>
                  <a:cubicBezTo>
                    <a:pt x="0" y="28"/>
                    <a:pt x="23" y="0"/>
                    <a:pt x="55" y="0"/>
                  </a:cubicBezTo>
                  <a:cubicBezTo>
                    <a:pt x="88" y="0"/>
                    <a:pt x="116" y="28"/>
                    <a:pt x="119" y="63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</a:endParaRPr>
            </a:p>
          </p:txBody>
        </p:sp>
        <p:sp>
          <p:nvSpPr>
            <p:cNvPr id="12" name="Freeform 287"/>
            <p:cNvSpPr>
              <a:spLocks noEditPoints="1"/>
            </p:cNvSpPr>
            <p:nvPr/>
          </p:nvSpPr>
          <p:spPr bwMode="auto">
            <a:xfrm>
              <a:off x="3737" y="2634"/>
              <a:ext cx="1864" cy="1909"/>
            </a:xfrm>
            <a:custGeom>
              <a:avLst/>
              <a:gdLst>
                <a:gd name="T0" fmla="*/ 359 w 787"/>
                <a:gd name="T1" fmla="*/ 0 h 806"/>
                <a:gd name="T2" fmla="*/ 20 w 787"/>
                <a:gd name="T3" fmla="*/ 403 h 806"/>
                <a:gd name="T4" fmla="*/ 428 w 787"/>
                <a:gd name="T5" fmla="*/ 806 h 806"/>
                <a:gd name="T6" fmla="*/ 768 w 787"/>
                <a:gd name="T7" fmla="*/ 403 h 806"/>
                <a:gd name="T8" fmla="*/ 359 w 787"/>
                <a:gd name="T9" fmla="*/ 0 h 806"/>
                <a:gd name="T10" fmla="*/ 369 w 787"/>
                <a:gd name="T11" fmla="*/ 116 h 806"/>
                <a:gd name="T12" fmla="*/ 661 w 787"/>
                <a:gd name="T13" fmla="*/ 403 h 806"/>
                <a:gd name="T14" fmla="*/ 418 w 787"/>
                <a:gd name="T15" fmla="*/ 690 h 806"/>
                <a:gd name="T16" fmla="*/ 127 w 787"/>
                <a:gd name="T17" fmla="*/ 403 h 806"/>
                <a:gd name="T18" fmla="*/ 369 w 787"/>
                <a:gd name="T19" fmla="*/ 11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7" h="806">
                  <a:moveTo>
                    <a:pt x="359" y="0"/>
                  </a:moveTo>
                  <a:cubicBezTo>
                    <a:pt x="153" y="0"/>
                    <a:pt x="0" y="181"/>
                    <a:pt x="20" y="403"/>
                  </a:cubicBezTo>
                  <a:cubicBezTo>
                    <a:pt x="39" y="625"/>
                    <a:pt x="222" y="806"/>
                    <a:pt x="428" y="806"/>
                  </a:cubicBezTo>
                  <a:cubicBezTo>
                    <a:pt x="635" y="806"/>
                    <a:pt x="787" y="625"/>
                    <a:pt x="768" y="403"/>
                  </a:cubicBezTo>
                  <a:cubicBezTo>
                    <a:pt x="749" y="181"/>
                    <a:pt x="566" y="0"/>
                    <a:pt x="359" y="0"/>
                  </a:cubicBezTo>
                  <a:close/>
                  <a:moveTo>
                    <a:pt x="369" y="116"/>
                  </a:moveTo>
                  <a:cubicBezTo>
                    <a:pt x="517" y="116"/>
                    <a:pt x="647" y="244"/>
                    <a:pt x="661" y="403"/>
                  </a:cubicBezTo>
                  <a:cubicBezTo>
                    <a:pt x="674" y="562"/>
                    <a:pt x="566" y="690"/>
                    <a:pt x="418" y="690"/>
                  </a:cubicBezTo>
                  <a:cubicBezTo>
                    <a:pt x="271" y="690"/>
                    <a:pt x="140" y="562"/>
                    <a:pt x="127" y="403"/>
                  </a:cubicBezTo>
                  <a:cubicBezTo>
                    <a:pt x="113" y="244"/>
                    <a:pt x="222" y="116"/>
                    <a:pt x="369" y="11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</a:endParaRPr>
            </a:p>
          </p:txBody>
        </p:sp>
        <p:sp>
          <p:nvSpPr>
            <p:cNvPr id="13" name="Freeform 288"/>
            <p:cNvSpPr>
              <a:spLocks noEditPoints="1"/>
            </p:cNvSpPr>
            <p:nvPr/>
          </p:nvSpPr>
          <p:spPr bwMode="auto">
            <a:xfrm>
              <a:off x="3668" y="2044"/>
              <a:ext cx="2468" cy="2506"/>
            </a:xfrm>
            <a:custGeom>
              <a:avLst/>
              <a:gdLst>
                <a:gd name="T0" fmla="*/ 367 w 1042"/>
                <a:gd name="T1" fmla="*/ 0 h 1058"/>
                <a:gd name="T2" fmla="*/ 0 w 1042"/>
                <a:gd name="T3" fmla="*/ 144 h 1058"/>
                <a:gd name="T4" fmla="*/ 0 w 1042"/>
                <a:gd name="T5" fmla="*/ 374 h 1058"/>
                <a:gd name="T6" fmla="*/ 379 w 1042"/>
                <a:gd name="T7" fmla="*/ 141 h 1058"/>
                <a:gd name="T8" fmla="*/ 898 w 1042"/>
                <a:gd name="T9" fmla="*/ 652 h 1058"/>
                <a:gd name="T10" fmla="*/ 746 w 1042"/>
                <a:gd name="T11" fmla="*/ 1058 h 1058"/>
                <a:gd name="T12" fmla="*/ 931 w 1042"/>
                <a:gd name="T13" fmla="*/ 1058 h 1058"/>
                <a:gd name="T14" fmla="*/ 1029 w 1042"/>
                <a:gd name="T15" fmla="*/ 652 h 1058"/>
                <a:gd name="T16" fmla="*/ 367 w 1042"/>
                <a:gd name="T17" fmla="*/ 0 h 1058"/>
                <a:gd name="T18" fmla="*/ 0 w 1042"/>
                <a:gd name="T19" fmla="*/ 847 h 1058"/>
                <a:gd name="T20" fmla="*/ 0 w 1042"/>
                <a:gd name="T21" fmla="*/ 1021 h 1058"/>
                <a:gd name="T22" fmla="*/ 36 w 1042"/>
                <a:gd name="T23" fmla="*/ 1058 h 1058"/>
                <a:gd name="T24" fmla="*/ 234 w 1042"/>
                <a:gd name="T25" fmla="*/ 1058 h 1058"/>
                <a:gd name="T26" fmla="*/ 169 w 1042"/>
                <a:gd name="T27" fmla="*/ 1058 h 1058"/>
                <a:gd name="T28" fmla="*/ 0 w 1042"/>
                <a:gd name="T29" fmla="*/ 84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2" h="1058">
                  <a:moveTo>
                    <a:pt x="367" y="0"/>
                  </a:moveTo>
                  <a:cubicBezTo>
                    <a:pt x="223" y="0"/>
                    <a:pt x="96" y="54"/>
                    <a:pt x="0" y="14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73" y="234"/>
                    <a:pt x="212" y="141"/>
                    <a:pt x="379" y="141"/>
                  </a:cubicBezTo>
                  <a:cubicBezTo>
                    <a:pt x="641" y="141"/>
                    <a:pt x="874" y="370"/>
                    <a:pt x="898" y="652"/>
                  </a:cubicBezTo>
                  <a:cubicBezTo>
                    <a:pt x="912" y="817"/>
                    <a:pt x="852" y="964"/>
                    <a:pt x="746" y="1058"/>
                  </a:cubicBezTo>
                  <a:cubicBezTo>
                    <a:pt x="931" y="1058"/>
                    <a:pt x="931" y="1058"/>
                    <a:pt x="931" y="1058"/>
                  </a:cubicBezTo>
                  <a:cubicBezTo>
                    <a:pt x="1004" y="946"/>
                    <a:pt x="1042" y="805"/>
                    <a:pt x="1029" y="652"/>
                  </a:cubicBezTo>
                  <a:cubicBezTo>
                    <a:pt x="998" y="292"/>
                    <a:pt x="701" y="0"/>
                    <a:pt x="367" y="0"/>
                  </a:cubicBezTo>
                  <a:close/>
                  <a:moveTo>
                    <a:pt x="0" y="847"/>
                  </a:moveTo>
                  <a:cubicBezTo>
                    <a:pt x="0" y="1021"/>
                    <a:pt x="0" y="1021"/>
                    <a:pt x="0" y="1021"/>
                  </a:cubicBezTo>
                  <a:cubicBezTo>
                    <a:pt x="12" y="1034"/>
                    <a:pt x="24" y="1045"/>
                    <a:pt x="36" y="1058"/>
                  </a:cubicBezTo>
                  <a:cubicBezTo>
                    <a:pt x="234" y="1058"/>
                    <a:pt x="234" y="1058"/>
                    <a:pt x="234" y="1058"/>
                  </a:cubicBezTo>
                  <a:cubicBezTo>
                    <a:pt x="169" y="1058"/>
                    <a:pt x="169" y="1058"/>
                    <a:pt x="169" y="1058"/>
                  </a:cubicBezTo>
                  <a:cubicBezTo>
                    <a:pt x="98" y="1003"/>
                    <a:pt x="39" y="931"/>
                    <a:pt x="0" y="847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14" name="Group 292"/>
          <p:cNvGrpSpPr>
            <a:grpSpLocks noChangeAspect="1"/>
          </p:cNvGrpSpPr>
          <p:nvPr/>
        </p:nvGrpSpPr>
        <p:grpSpPr bwMode="auto">
          <a:xfrm>
            <a:off x="759095" y="4549060"/>
            <a:ext cx="1602095" cy="1653867"/>
            <a:chOff x="6253" y="-20"/>
            <a:chExt cx="1702" cy="1757"/>
          </a:xfrm>
        </p:grpSpPr>
        <p:sp>
          <p:nvSpPr>
            <p:cNvPr id="15" name="Freeform 293"/>
            <p:cNvSpPr>
              <a:spLocks/>
            </p:cNvSpPr>
            <p:nvPr/>
          </p:nvSpPr>
          <p:spPr bwMode="auto">
            <a:xfrm>
              <a:off x="6258" y="1576"/>
              <a:ext cx="102" cy="97"/>
            </a:xfrm>
            <a:custGeom>
              <a:avLst/>
              <a:gdLst>
                <a:gd name="T0" fmla="*/ 102 w 43"/>
                <a:gd name="T1" fmla="*/ 33 h 41"/>
                <a:gd name="T2" fmla="*/ 14 w 43"/>
                <a:gd name="T3" fmla="*/ 97 h 41"/>
                <a:gd name="T4" fmla="*/ 0 w 43"/>
                <a:gd name="T5" fmla="*/ 83 h 41"/>
                <a:gd name="T6" fmla="*/ 71 w 43"/>
                <a:gd name="T7" fmla="*/ 0 h 41"/>
                <a:gd name="T8" fmla="*/ 102 w 43"/>
                <a:gd name="T9" fmla="*/ 3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1">
                  <a:moveTo>
                    <a:pt x="43" y="14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9"/>
                    <a:pt x="0" y="35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endParaRPr lang="zh-CN" alt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6" name="Freeform 294"/>
            <p:cNvSpPr>
              <a:spLocks/>
            </p:cNvSpPr>
            <p:nvPr/>
          </p:nvSpPr>
          <p:spPr bwMode="auto">
            <a:xfrm>
              <a:off x="6393" y="631"/>
              <a:ext cx="992" cy="928"/>
            </a:xfrm>
            <a:custGeom>
              <a:avLst/>
              <a:gdLst>
                <a:gd name="T0" fmla="*/ 114 w 418"/>
                <a:gd name="T1" fmla="*/ 928 h 391"/>
                <a:gd name="T2" fmla="*/ 0 w 418"/>
                <a:gd name="T3" fmla="*/ 795 h 391"/>
                <a:gd name="T4" fmla="*/ 992 w 418"/>
                <a:gd name="T5" fmla="*/ 0 h 391"/>
                <a:gd name="T6" fmla="*/ 114 w 418"/>
                <a:gd name="T7" fmla="*/ 928 h 3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391">
                  <a:moveTo>
                    <a:pt x="48" y="391"/>
                  </a:moveTo>
                  <a:cubicBezTo>
                    <a:pt x="23" y="377"/>
                    <a:pt x="11" y="356"/>
                    <a:pt x="0" y="335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48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endParaRPr lang="zh-CN" alt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7" name="Freeform 295"/>
            <p:cNvSpPr>
              <a:spLocks/>
            </p:cNvSpPr>
            <p:nvPr/>
          </p:nvSpPr>
          <p:spPr bwMode="auto">
            <a:xfrm>
              <a:off x="6979" y="631"/>
              <a:ext cx="582" cy="776"/>
            </a:xfrm>
            <a:custGeom>
              <a:avLst/>
              <a:gdLst>
                <a:gd name="T0" fmla="*/ 0 w 245"/>
                <a:gd name="T1" fmla="*/ 175 h 327"/>
                <a:gd name="T2" fmla="*/ 171 w 245"/>
                <a:gd name="T3" fmla="*/ 0 h 327"/>
                <a:gd name="T4" fmla="*/ 0 w 245"/>
                <a:gd name="T5" fmla="*/ 1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327">
                  <a:moveTo>
                    <a:pt x="0" y="175"/>
                  </a:moveTo>
                  <a:cubicBezTo>
                    <a:pt x="95" y="327"/>
                    <a:pt x="245" y="215"/>
                    <a:pt x="171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8" name="Freeform 296"/>
            <p:cNvSpPr>
              <a:spLocks/>
            </p:cNvSpPr>
            <p:nvPr/>
          </p:nvSpPr>
          <p:spPr bwMode="auto">
            <a:xfrm>
              <a:off x="6548" y="329"/>
              <a:ext cx="837" cy="677"/>
            </a:xfrm>
            <a:custGeom>
              <a:avLst/>
              <a:gdLst>
                <a:gd name="T0" fmla="*/ 162 w 353"/>
                <a:gd name="T1" fmla="*/ 285 h 285"/>
                <a:gd name="T2" fmla="*/ 353 w 353"/>
                <a:gd name="T3" fmla="*/ 127 h 285"/>
                <a:gd name="T4" fmla="*/ 162 w 353"/>
                <a:gd name="T5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285">
                  <a:moveTo>
                    <a:pt x="162" y="285"/>
                  </a:moveTo>
                  <a:cubicBezTo>
                    <a:pt x="353" y="127"/>
                    <a:pt x="353" y="127"/>
                    <a:pt x="353" y="127"/>
                  </a:cubicBezTo>
                  <a:cubicBezTo>
                    <a:pt x="182" y="29"/>
                    <a:pt x="0" y="0"/>
                    <a:pt x="162" y="28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9" name="Freeform 297"/>
            <p:cNvSpPr>
              <a:spLocks/>
            </p:cNvSpPr>
            <p:nvPr/>
          </p:nvSpPr>
          <p:spPr bwMode="auto">
            <a:xfrm>
              <a:off x="7167" y="-20"/>
              <a:ext cx="370" cy="651"/>
            </a:xfrm>
            <a:custGeom>
              <a:avLst/>
              <a:gdLst>
                <a:gd name="T0" fmla="*/ 92 w 156"/>
                <a:gd name="T1" fmla="*/ 274 h 274"/>
                <a:gd name="T2" fmla="*/ 0 w 156"/>
                <a:gd name="T3" fmla="*/ 229 h 274"/>
                <a:gd name="T4" fmla="*/ 92 w 156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74">
                  <a:moveTo>
                    <a:pt x="92" y="274"/>
                  </a:moveTo>
                  <a:cubicBezTo>
                    <a:pt x="156" y="0"/>
                    <a:pt x="71" y="104"/>
                    <a:pt x="0" y="229"/>
                  </a:cubicBezTo>
                  <a:cubicBezTo>
                    <a:pt x="27" y="241"/>
                    <a:pt x="55" y="254"/>
                    <a:pt x="92" y="2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Freeform 298"/>
            <p:cNvSpPr>
              <a:spLocks/>
            </p:cNvSpPr>
            <p:nvPr/>
          </p:nvSpPr>
          <p:spPr bwMode="auto">
            <a:xfrm>
              <a:off x="7385" y="628"/>
              <a:ext cx="570" cy="304"/>
            </a:xfrm>
            <a:custGeom>
              <a:avLst/>
              <a:gdLst>
                <a:gd name="T0" fmla="*/ 0 w 240"/>
                <a:gd name="T1" fmla="*/ 1 h 128"/>
                <a:gd name="T2" fmla="*/ 19 w 240"/>
                <a:gd name="T3" fmla="*/ 128 h 128"/>
                <a:gd name="T4" fmla="*/ 0 w 240"/>
                <a:gd name="T5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28">
                  <a:moveTo>
                    <a:pt x="0" y="1"/>
                  </a:moveTo>
                  <a:cubicBezTo>
                    <a:pt x="240" y="0"/>
                    <a:pt x="239" y="86"/>
                    <a:pt x="19" y="128"/>
                  </a:cubicBezTo>
                  <a:cubicBezTo>
                    <a:pt x="21" y="86"/>
                    <a:pt x="13" y="43"/>
                    <a:pt x="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1" name="Freeform 299"/>
            <p:cNvSpPr>
              <a:spLocks/>
            </p:cNvSpPr>
            <p:nvPr/>
          </p:nvSpPr>
          <p:spPr bwMode="auto">
            <a:xfrm>
              <a:off x="6253" y="1426"/>
              <a:ext cx="264" cy="311"/>
            </a:xfrm>
            <a:custGeom>
              <a:avLst/>
              <a:gdLst>
                <a:gd name="T0" fmla="*/ 264 w 111"/>
                <a:gd name="T1" fmla="*/ 123 h 131"/>
                <a:gd name="T2" fmla="*/ 140 w 111"/>
                <a:gd name="T3" fmla="*/ 0 h 131"/>
                <a:gd name="T4" fmla="*/ 264 w 111"/>
                <a:gd name="T5" fmla="*/ 123 h 1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131">
                  <a:moveTo>
                    <a:pt x="111" y="52"/>
                  </a:moveTo>
                  <a:cubicBezTo>
                    <a:pt x="30" y="131"/>
                    <a:pt x="0" y="41"/>
                    <a:pt x="59" y="0"/>
                  </a:cubicBezTo>
                  <a:cubicBezTo>
                    <a:pt x="70" y="23"/>
                    <a:pt x="85" y="39"/>
                    <a:pt x="111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endParaRPr lang="zh-CN" altLang="en-US" b="1">
                <a:ln/>
                <a:solidFill>
                  <a:schemeClr val="accent4"/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39121" y="724692"/>
            <a:ext cx="10600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4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方正正大黑简体" panose="02000000000000000000" pitchFamily="2" charset="-122"/>
                <a:cs typeface="Mongolian Baiti" panose="03000500000000000000" pitchFamily="66" charset="0"/>
              </a:rPr>
              <a:t>XÂY DỰNG HỆ THỐNG BÁN HÀNG VÀ HỖ TRỢ QUẢN LÝ CHO QUÁN CÀ PHÊ </a:t>
            </a:r>
            <a:endParaRPr lang="zh-CN" altLang="en-US" sz="4400" b="1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方正正大黑简体" panose="02000000000000000000" pitchFamily="2" charset="-122"/>
              <a:cs typeface="Mongolian Baiti" panose="03000500000000000000" pitchFamily="66" charset="0"/>
            </a:endParaRPr>
          </a:p>
        </p:txBody>
      </p:sp>
      <p:sp>
        <p:nvSpPr>
          <p:cNvPr id="26" name="圆角矩形 91"/>
          <p:cNvSpPr/>
          <p:nvPr/>
        </p:nvSpPr>
        <p:spPr bwMode="auto">
          <a:xfrm>
            <a:off x="3206950" y="3253540"/>
            <a:ext cx="3168650" cy="1368425"/>
          </a:xfrm>
          <a:prstGeom prst="roundRect">
            <a:avLst>
              <a:gd name="adj" fmla="val 0"/>
            </a:avLst>
          </a:prstGeom>
          <a:noFill/>
          <a:ln>
            <a:solidFill>
              <a:srgbClr val="98D2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accent2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7" name="矩形 87"/>
          <p:cNvSpPr>
            <a:spLocks noChangeArrowheads="1"/>
          </p:cNvSpPr>
          <p:nvPr/>
        </p:nvSpPr>
        <p:spPr bwMode="auto">
          <a:xfrm>
            <a:off x="3549182" y="3631250"/>
            <a:ext cx="2940498" cy="45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Cơ sở dữ liệu (CSDL)</a:t>
            </a:r>
            <a:endParaRPr lang="zh-CN" altLang="en-US" sz="2000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30" name="组合 95"/>
          <p:cNvGrpSpPr>
            <a:grpSpLocks noChangeAspect="1"/>
          </p:cNvGrpSpPr>
          <p:nvPr/>
        </p:nvGrpSpPr>
        <p:grpSpPr bwMode="auto">
          <a:xfrm>
            <a:off x="3341728" y="2847665"/>
            <a:ext cx="3033873" cy="554037"/>
            <a:chOff x="830505" y="3517054"/>
            <a:chExt cx="1484185" cy="987727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1" name="矩形 96"/>
            <p:cNvSpPr/>
            <p:nvPr/>
          </p:nvSpPr>
          <p:spPr>
            <a:xfrm>
              <a:off x="830505" y="3517054"/>
              <a:ext cx="1399872" cy="987727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  <p:sp>
          <p:nvSpPr>
            <p:cNvPr id="32" name="矩形 14"/>
            <p:cNvSpPr>
              <a:spLocks noChangeArrowheads="1"/>
            </p:cNvSpPr>
            <p:nvPr/>
          </p:nvSpPr>
          <p:spPr bwMode="auto">
            <a:xfrm>
              <a:off x="835238" y="3669172"/>
              <a:ext cx="1479452" cy="65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wrap="square" anchor="ctr">
              <a:spAutoFit/>
            </a:bodyPr>
            <a:lstStyle/>
            <a:p>
              <a:pPr algn="ctr"/>
              <a:r>
                <a:rPr lang="vi-VN" altLang="zh-CN" dirty="0">
                  <a:solidFill>
                    <a:schemeClr val="bg1"/>
                  </a:solidFill>
                  <a:latin typeface="+mj-lt"/>
                  <a:ea typeface="微软雅黑" pitchFamily="34" charset="-122"/>
                </a:rPr>
                <a:t>Ứng dụng Point-Of-Sale</a:t>
              </a:r>
              <a:endParaRPr lang="en-US" altLang="zh-CN" dirty="0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</p:grpSp>
      <p:grpSp>
        <p:nvGrpSpPr>
          <p:cNvPr id="33" name="组合 26"/>
          <p:cNvGrpSpPr>
            <a:grpSpLocks noChangeAspect="1"/>
          </p:cNvGrpSpPr>
          <p:nvPr/>
        </p:nvGrpSpPr>
        <p:grpSpPr bwMode="auto">
          <a:xfrm>
            <a:off x="3370114" y="4363191"/>
            <a:ext cx="2913761" cy="646331"/>
            <a:chOff x="855540" y="3432815"/>
            <a:chExt cx="1399872" cy="1148976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圆角矩形 99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  <p:sp>
          <p:nvSpPr>
            <p:cNvPr id="35" name="矩形 100"/>
            <p:cNvSpPr>
              <a:spLocks noChangeArrowheads="1"/>
            </p:cNvSpPr>
            <p:nvPr/>
          </p:nvSpPr>
          <p:spPr bwMode="auto">
            <a:xfrm>
              <a:off x="930021" y="3432815"/>
              <a:ext cx="1250910" cy="1148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vi-VN" altLang="zh-CN" dirty="0">
                  <a:solidFill>
                    <a:schemeClr val="bg1"/>
                  </a:solidFill>
                  <a:latin typeface="+mj-lt"/>
                  <a:ea typeface="微软雅黑" pitchFamily="34" charset="-122"/>
                </a:rPr>
                <a:t>Ứng dụng hỗ trợ quản lý</a:t>
              </a:r>
              <a:endParaRPr lang="en-US" altLang="zh-CN" dirty="0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</p:grpSp>
      <p:sp>
        <p:nvSpPr>
          <p:cNvPr id="36" name="Half Frame 12"/>
          <p:cNvSpPr/>
          <p:nvPr/>
        </p:nvSpPr>
        <p:spPr>
          <a:xfrm rot="8097294">
            <a:off x="6404939" y="3677541"/>
            <a:ext cx="500039" cy="549505"/>
          </a:xfrm>
          <a:prstGeom prst="halfFram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Half Frame 13"/>
          <p:cNvSpPr/>
          <p:nvPr/>
        </p:nvSpPr>
        <p:spPr>
          <a:xfrm rot="8106864">
            <a:off x="6499806" y="3602644"/>
            <a:ext cx="832484" cy="789227"/>
          </a:xfrm>
          <a:prstGeom prst="halfFram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8" name="组合 103"/>
          <p:cNvGrpSpPr/>
          <p:nvPr/>
        </p:nvGrpSpPr>
        <p:grpSpPr>
          <a:xfrm>
            <a:off x="7743559" y="2995938"/>
            <a:ext cx="2017176" cy="1883628"/>
            <a:chOff x="6544147" y="1764412"/>
            <a:chExt cx="1979612" cy="1981200"/>
          </a:xfrm>
          <a:effectLst/>
        </p:grpSpPr>
        <p:sp>
          <p:nvSpPr>
            <p:cNvPr id="39" name="Oval 2"/>
            <p:cNvSpPr>
              <a:spLocks noChangeAspect="1" noChangeArrowheads="1"/>
            </p:cNvSpPr>
            <p:nvPr/>
          </p:nvSpPr>
          <p:spPr bwMode="auto">
            <a:xfrm>
              <a:off x="6544147" y="1764412"/>
              <a:ext cx="1979612" cy="19812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700" b="1" dirty="0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  <p:sp>
          <p:nvSpPr>
            <p:cNvPr id="40" name="Text Box 29"/>
            <p:cNvSpPr txBox="1">
              <a:spLocks noChangeArrowheads="1"/>
            </p:cNvSpPr>
            <p:nvPr/>
          </p:nvSpPr>
          <p:spPr bwMode="gray">
            <a:xfrm>
              <a:off x="6780067" y="2214571"/>
              <a:ext cx="1531793" cy="12003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vi-VN" altLang="zh-CN" sz="2400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latin typeface="+mj-lt"/>
                  <a:ea typeface="微软雅黑" pitchFamily="34" charset="-122"/>
                </a:rPr>
                <a:t>Quản lý quán cà phê </a:t>
              </a:r>
              <a:endParaRPr lang="zh-CN" altLang="en-US" sz="2400" spc="300" dirty="0">
                <a:ln w="1270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20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75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25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62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125"/>
                            </p:stCondLst>
                            <p:childTnLst>
                              <p:par>
                                <p:cTn id="4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2149" y="600639"/>
            <a:ext cx="847534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Chức năng và giao diện của ứng dụng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5</a:t>
            </a:r>
            <a:endParaRPr lang="en-US" b="1" dirty="0"/>
          </a:p>
        </p:txBody>
      </p:sp>
      <p:sp>
        <p:nvSpPr>
          <p:cNvPr id="9" name="任意多边形 17"/>
          <p:cNvSpPr/>
          <p:nvPr/>
        </p:nvSpPr>
        <p:spPr>
          <a:xfrm>
            <a:off x="1332512" y="1430001"/>
            <a:ext cx="857461" cy="55379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b="1" dirty="0">
                <a:solidFill>
                  <a:schemeClr val="bg1"/>
                </a:solidFill>
                <a:latin typeface="+mj-lt"/>
              </a:rPr>
              <a:t>1</a:t>
            </a:r>
            <a:endParaRPr lang="en-US" b="1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89973" y="1339243"/>
            <a:ext cx="4593689" cy="644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vi-VN" altLang="zh-CN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微软雅黑" panose="020B0503020204020204" pitchFamily="34" charset="-122"/>
              </a:rPr>
              <a:t>Ứng dụng hỗ trợ quản lý</a:t>
            </a:r>
            <a:endParaRPr lang="zh-CN" altLang="en-US" sz="2400" dirty="0">
              <a:solidFill>
                <a:schemeClr val="tx1">
                  <a:lumMod val="9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20" y="2144589"/>
            <a:ext cx="3726507" cy="4252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85713" y="1983793"/>
            <a:ext cx="32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Giao diện phần đăng 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65" y="772733"/>
            <a:ext cx="44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thao tác chính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1142065"/>
            <a:ext cx="9492623" cy="50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1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54726" y="568036"/>
            <a:ext cx="743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thêm tài khoản/ item (thêm dữ liệu vào cơ sở dữ liệu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228725"/>
            <a:ext cx="4131509" cy="471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44" y="1228725"/>
            <a:ext cx="4088124" cy="471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2146" y="605029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đăng ký tài khoản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99217" y="606455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thêm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19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708" y="720436"/>
            <a:ext cx="284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chi tiết hóa đơn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53" y="1222663"/>
            <a:ext cx="52482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2149" y="600639"/>
            <a:ext cx="847534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Chức năng và giao diện của ứng dụng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5</a:t>
            </a:r>
            <a:endParaRPr lang="en-US" b="1" dirty="0"/>
          </a:p>
        </p:txBody>
      </p:sp>
      <p:sp>
        <p:nvSpPr>
          <p:cNvPr id="9" name="任意多边形 17"/>
          <p:cNvSpPr/>
          <p:nvPr/>
        </p:nvSpPr>
        <p:spPr>
          <a:xfrm>
            <a:off x="1332512" y="1430001"/>
            <a:ext cx="857461" cy="55379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b="1" kern="1200" dirty="0">
                <a:solidFill>
                  <a:schemeClr val="bg1"/>
                </a:solidFill>
                <a:latin typeface="+mj-lt"/>
              </a:rPr>
              <a:t>2</a:t>
            </a:r>
            <a:endParaRPr lang="en-US" b="1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89973" y="1339243"/>
            <a:ext cx="4593689" cy="644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vi-VN" altLang="zh-CN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微软雅黑" panose="020B0503020204020204" pitchFamily="34" charset="-122"/>
              </a:rPr>
              <a:t>Point-Of-Sale</a:t>
            </a:r>
            <a:endParaRPr lang="zh-CN" altLang="en-US" sz="2400" dirty="0">
              <a:solidFill>
                <a:schemeClr val="tx1">
                  <a:lumMod val="9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AA4180-0CC1-4E2B-9245-D07CA90B46B4}"/>
              </a:ext>
            </a:extLst>
          </p:cNvPr>
          <p:cNvSpPr txBox="1"/>
          <p:nvPr/>
        </p:nvSpPr>
        <p:spPr>
          <a:xfrm>
            <a:off x="2321944" y="2114944"/>
            <a:ext cx="32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Giao diện phần đăng nhập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01A3E43-1C34-40D0-AE05-3CDE7C55D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41" y="2711926"/>
            <a:ext cx="4736080" cy="2385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8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65" y="772733"/>
            <a:ext cx="44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Màn hình thao tác chính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64" y="1142065"/>
            <a:ext cx="8985224" cy="50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65" y="772733"/>
            <a:ext cx="44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j-lt"/>
              </a:rPr>
              <a:t>Màn hình thao </a:t>
            </a:r>
            <a:r>
              <a:rPr lang="vi-VN" dirty="0" err="1">
                <a:latin typeface="+mj-lt"/>
              </a:rPr>
              <a:t>tác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chính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64" y="1149661"/>
            <a:ext cx="8985224" cy="5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4" y="1305069"/>
            <a:ext cx="9446371" cy="515727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A6E82167-6E61-466B-8BBA-63E0C036ED59}"/>
              </a:ext>
            </a:extLst>
          </p:cNvPr>
          <p:cNvSpPr txBox="1"/>
          <p:nvPr/>
        </p:nvSpPr>
        <p:spPr>
          <a:xfrm>
            <a:off x="1545465" y="772733"/>
            <a:ext cx="44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2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37" y="1449907"/>
            <a:ext cx="7957326" cy="438876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A6E82167-6E61-466B-8BBA-63E0C036ED59}"/>
              </a:ext>
            </a:extLst>
          </p:cNvPr>
          <p:cNvSpPr txBox="1"/>
          <p:nvPr/>
        </p:nvSpPr>
        <p:spPr>
          <a:xfrm>
            <a:off x="1545465" y="772733"/>
            <a:ext cx="440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0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45719" y="620097"/>
            <a:ext cx="847534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Lời kết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6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62010" y="1992780"/>
            <a:ext cx="86427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Thông qua bài tập lớn này:</a:t>
            </a:r>
          </a:p>
          <a:p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Nhóm đã nâng cao được kỹ năng lập trình C# và thao tác với Windows Form trên Visual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Có thêm kiến thức về Microsoft SQL Server để xây dựng CSDL, Framework Bunifu để xây dựng giao diện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Nâng cao được kỹ năng làm việc và quản lý nhóm.</a:t>
            </a:r>
          </a:p>
        </p:txBody>
      </p:sp>
    </p:spTree>
    <p:extLst>
      <p:ext uri="{BB962C8B-B14F-4D97-AF65-F5344CB8AC3E}">
        <p14:creationId xmlns:p14="http://schemas.microsoft.com/office/powerpoint/2010/main" val="6046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17864" y="3569111"/>
            <a:ext cx="3074042" cy="2906815"/>
            <a:chOff x="1356184" y="1198174"/>
            <a:chExt cx="3035238" cy="2833237"/>
          </a:xfrm>
          <a:solidFill>
            <a:srgbClr val="414455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1356184" y="1198174"/>
              <a:ext cx="3035238" cy="2833237"/>
              <a:chOff x="1356184" y="1198174"/>
              <a:chExt cx="3035238" cy="2833237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1356184" y="2251948"/>
                <a:ext cx="2361706" cy="1779463"/>
                <a:chOff x="1356184" y="2251948"/>
                <a:chExt cx="2361706" cy="1779463"/>
              </a:xfrm>
              <a:grpFill/>
            </p:grpSpPr>
            <p:sp>
              <p:nvSpPr>
                <p:cNvPr id="15" name="Freeform 5"/>
                <p:cNvSpPr>
                  <a:spLocks noEditPoints="1"/>
                </p:cNvSpPr>
                <p:nvPr/>
              </p:nvSpPr>
              <p:spPr bwMode="auto">
                <a:xfrm>
                  <a:off x="1356184" y="2251948"/>
                  <a:ext cx="1464389" cy="895164"/>
                </a:xfrm>
                <a:custGeom>
                  <a:avLst/>
                  <a:gdLst>
                    <a:gd name="T0" fmla="*/ 1069975 w 674"/>
                    <a:gd name="T1" fmla="*/ 654050 h 412"/>
                    <a:gd name="T2" fmla="*/ 1065213 w 674"/>
                    <a:gd name="T3" fmla="*/ 652463 h 412"/>
                    <a:gd name="T4" fmla="*/ 0 w 674"/>
                    <a:gd name="T5" fmla="*/ 522288 h 412"/>
                    <a:gd name="T6" fmla="*/ 4763 w 674"/>
                    <a:gd name="T7" fmla="*/ 519113 h 412"/>
                    <a:gd name="T8" fmla="*/ 641350 w 674"/>
                    <a:gd name="T9" fmla="*/ 0 h 412"/>
                    <a:gd name="T10" fmla="*/ 1069975 w 674"/>
                    <a:gd name="T11" fmla="*/ 654050 h 412"/>
                    <a:gd name="T12" fmla="*/ 7938 w 674"/>
                    <a:gd name="T13" fmla="*/ 519113 h 412"/>
                    <a:gd name="T14" fmla="*/ 1062038 w 674"/>
                    <a:gd name="T15" fmla="*/ 649288 h 412"/>
                    <a:gd name="T16" fmla="*/ 641350 w 674"/>
                    <a:gd name="T17" fmla="*/ 6350 h 412"/>
                    <a:gd name="T18" fmla="*/ 7938 w 674"/>
                    <a:gd name="T19" fmla="*/ 519113 h 4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74" h="412">
                      <a:moveTo>
                        <a:pt x="674" y="412"/>
                      </a:moveTo>
                      <a:lnTo>
                        <a:pt x="671" y="411"/>
                      </a:lnTo>
                      <a:lnTo>
                        <a:pt x="0" y="329"/>
                      </a:lnTo>
                      <a:lnTo>
                        <a:pt x="3" y="327"/>
                      </a:lnTo>
                      <a:lnTo>
                        <a:pt x="404" y="0"/>
                      </a:lnTo>
                      <a:lnTo>
                        <a:pt x="674" y="412"/>
                      </a:lnTo>
                      <a:close/>
                      <a:moveTo>
                        <a:pt x="5" y="327"/>
                      </a:moveTo>
                      <a:lnTo>
                        <a:pt x="669" y="409"/>
                      </a:lnTo>
                      <a:lnTo>
                        <a:pt x="404" y="4"/>
                      </a:lnTo>
                      <a:lnTo>
                        <a:pt x="5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360529" y="2962429"/>
                  <a:ext cx="827793" cy="929927"/>
                </a:xfrm>
                <a:custGeom>
                  <a:avLst/>
                  <a:gdLst>
                    <a:gd name="T0" fmla="*/ 601663 w 381"/>
                    <a:gd name="T1" fmla="*/ 679450 h 428"/>
                    <a:gd name="T2" fmla="*/ 0 w 381"/>
                    <a:gd name="T3" fmla="*/ 3175 h 428"/>
                    <a:gd name="T4" fmla="*/ 1588 w 381"/>
                    <a:gd name="T5" fmla="*/ 0 h 428"/>
                    <a:gd name="T6" fmla="*/ 604838 w 381"/>
                    <a:gd name="T7" fmla="*/ 677863 h 428"/>
                    <a:gd name="T8" fmla="*/ 601663 w 381"/>
                    <a:gd name="T9" fmla="*/ 679450 h 4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1" h="428">
                      <a:moveTo>
                        <a:pt x="379" y="428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81" y="427"/>
                      </a:lnTo>
                      <a:lnTo>
                        <a:pt x="379" y="4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7" name="Freeform 7"/>
                <p:cNvSpPr>
                  <a:spLocks noEditPoints="1"/>
                </p:cNvSpPr>
                <p:nvPr/>
              </p:nvSpPr>
              <p:spPr bwMode="auto">
                <a:xfrm>
                  <a:off x="2179630" y="3138420"/>
                  <a:ext cx="1538260" cy="892991"/>
                </a:xfrm>
                <a:custGeom>
                  <a:avLst/>
                  <a:gdLst>
                    <a:gd name="T0" fmla="*/ 1123950 w 708"/>
                    <a:gd name="T1" fmla="*/ 652463 h 411"/>
                    <a:gd name="T2" fmla="*/ 0 w 708"/>
                    <a:gd name="T3" fmla="*/ 552450 h 411"/>
                    <a:gd name="T4" fmla="*/ 463550 w 708"/>
                    <a:gd name="T5" fmla="*/ 0 h 411"/>
                    <a:gd name="T6" fmla="*/ 465138 w 708"/>
                    <a:gd name="T7" fmla="*/ 1588 h 411"/>
                    <a:gd name="T8" fmla="*/ 1123950 w 708"/>
                    <a:gd name="T9" fmla="*/ 652463 h 411"/>
                    <a:gd name="T10" fmla="*/ 7938 w 708"/>
                    <a:gd name="T11" fmla="*/ 547688 h 411"/>
                    <a:gd name="T12" fmla="*/ 1112838 w 708"/>
                    <a:gd name="T13" fmla="*/ 649288 h 411"/>
                    <a:gd name="T14" fmla="*/ 463550 w 708"/>
                    <a:gd name="T15" fmla="*/ 6350 h 411"/>
                    <a:gd name="T16" fmla="*/ 7938 w 708"/>
                    <a:gd name="T17" fmla="*/ 547688 h 4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8" h="411">
                      <a:moveTo>
                        <a:pt x="708" y="411"/>
                      </a:moveTo>
                      <a:lnTo>
                        <a:pt x="0" y="348"/>
                      </a:lnTo>
                      <a:lnTo>
                        <a:pt x="292" y="0"/>
                      </a:lnTo>
                      <a:lnTo>
                        <a:pt x="293" y="1"/>
                      </a:lnTo>
                      <a:lnTo>
                        <a:pt x="708" y="411"/>
                      </a:lnTo>
                      <a:close/>
                      <a:moveTo>
                        <a:pt x="5" y="345"/>
                      </a:moveTo>
                      <a:lnTo>
                        <a:pt x="701" y="409"/>
                      </a:lnTo>
                      <a:lnTo>
                        <a:pt x="292" y="4"/>
                      </a:lnTo>
                      <a:lnTo>
                        <a:pt x="5" y="3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2231774" y="1198174"/>
                <a:ext cx="2159648" cy="1948937"/>
                <a:chOff x="2231774" y="1198174"/>
                <a:chExt cx="2159648" cy="1948937"/>
              </a:xfrm>
              <a:grpFill/>
            </p:grpSpPr>
            <p:sp>
              <p:nvSpPr>
                <p:cNvPr id="13" name="Freeform 8"/>
                <p:cNvSpPr>
                  <a:spLocks noEditPoints="1"/>
                </p:cNvSpPr>
                <p:nvPr/>
              </p:nvSpPr>
              <p:spPr bwMode="auto">
                <a:xfrm>
                  <a:off x="2853162" y="1232938"/>
                  <a:ext cx="1538260" cy="1914173"/>
                </a:xfrm>
                <a:custGeom>
                  <a:avLst/>
                  <a:gdLst>
                    <a:gd name="T0" fmla="*/ 0 w 708"/>
                    <a:gd name="T1" fmla="*/ 1398588 h 881"/>
                    <a:gd name="T2" fmla="*/ 176213 w 708"/>
                    <a:gd name="T3" fmla="*/ 0 h 881"/>
                    <a:gd name="T4" fmla="*/ 179388 w 708"/>
                    <a:gd name="T5" fmla="*/ 4763 h 881"/>
                    <a:gd name="T6" fmla="*/ 1123950 w 708"/>
                    <a:gd name="T7" fmla="*/ 1160463 h 881"/>
                    <a:gd name="T8" fmla="*/ 1120775 w 708"/>
                    <a:gd name="T9" fmla="*/ 1162050 h 881"/>
                    <a:gd name="T10" fmla="*/ 0 w 708"/>
                    <a:gd name="T11" fmla="*/ 1398588 h 881"/>
                    <a:gd name="T12" fmla="*/ 179388 w 708"/>
                    <a:gd name="T13" fmla="*/ 11113 h 881"/>
                    <a:gd name="T14" fmla="*/ 4763 w 708"/>
                    <a:gd name="T15" fmla="*/ 1393825 h 881"/>
                    <a:gd name="T16" fmla="*/ 1117600 w 708"/>
                    <a:gd name="T17" fmla="*/ 1157288 h 881"/>
                    <a:gd name="T18" fmla="*/ 179388 w 708"/>
                    <a:gd name="T19" fmla="*/ 11113 h 8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8" h="881">
                      <a:moveTo>
                        <a:pt x="0" y="881"/>
                      </a:moveTo>
                      <a:lnTo>
                        <a:pt x="111" y="0"/>
                      </a:lnTo>
                      <a:lnTo>
                        <a:pt x="113" y="3"/>
                      </a:lnTo>
                      <a:lnTo>
                        <a:pt x="708" y="731"/>
                      </a:lnTo>
                      <a:lnTo>
                        <a:pt x="706" y="732"/>
                      </a:lnTo>
                      <a:lnTo>
                        <a:pt x="0" y="881"/>
                      </a:lnTo>
                      <a:close/>
                      <a:moveTo>
                        <a:pt x="113" y="7"/>
                      </a:moveTo>
                      <a:lnTo>
                        <a:pt x="3" y="878"/>
                      </a:lnTo>
                      <a:lnTo>
                        <a:pt x="704" y="729"/>
                      </a:lnTo>
                      <a:lnTo>
                        <a:pt x="113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231774" y="1198174"/>
                  <a:ext cx="923391" cy="1060291"/>
                </a:xfrm>
                <a:custGeom>
                  <a:avLst/>
                  <a:gdLst>
                    <a:gd name="T0" fmla="*/ 3175 w 425"/>
                    <a:gd name="T1" fmla="*/ 774700 h 488"/>
                    <a:gd name="T2" fmla="*/ 0 w 425"/>
                    <a:gd name="T3" fmla="*/ 771525 h 488"/>
                    <a:gd name="T4" fmla="*/ 673100 w 425"/>
                    <a:gd name="T5" fmla="*/ 0 h 488"/>
                    <a:gd name="T6" fmla="*/ 674688 w 425"/>
                    <a:gd name="T7" fmla="*/ 1588 h 488"/>
                    <a:gd name="T8" fmla="*/ 3175 w 425"/>
                    <a:gd name="T9" fmla="*/ 774700 h 4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5" h="488">
                      <a:moveTo>
                        <a:pt x="2" y="488"/>
                      </a:moveTo>
                      <a:lnTo>
                        <a:pt x="0" y="486"/>
                      </a:lnTo>
                      <a:lnTo>
                        <a:pt x="424" y="0"/>
                      </a:lnTo>
                      <a:lnTo>
                        <a:pt x="425" y="1"/>
                      </a:lnTo>
                      <a:lnTo>
                        <a:pt x="2" y="4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707027" y="2819029"/>
              <a:ext cx="682223" cy="1210210"/>
            </a:xfrm>
            <a:custGeom>
              <a:avLst/>
              <a:gdLst>
                <a:gd name="T0" fmla="*/ 3175 w 314"/>
                <a:gd name="T1" fmla="*/ 884238 h 557"/>
                <a:gd name="T2" fmla="*/ 0 w 314"/>
                <a:gd name="T3" fmla="*/ 884238 h 557"/>
                <a:gd name="T4" fmla="*/ 495300 w 314"/>
                <a:gd name="T5" fmla="*/ 0 h 557"/>
                <a:gd name="T6" fmla="*/ 498475 w 314"/>
                <a:gd name="T7" fmla="*/ 1588 h 557"/>
                <a:gd name="T8" fmla="*/ 3175 w 314"/>
                <a:gd name="T9" fmla="*/ 884238 h 5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557">
                  <a:moveTo>
                    <a:pt x="2" y="557"/>
                  </a:moveTo>
                  <a:lnTo>
                    <a:pt x="0" y="557"/>
                  </a:lnTo>
                  <a:lnTo>
                    <a:pt x="312" y="0"/>
                  </a:lnTo>
                  <a:lnTo>
                    <a:pt x="314" y="1"/>
                  </a:lnTo>
                  <a:lnTo>
                    <a:pt x="2" y="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18" name="Oval 951"/>
          <p:cNvSpPr>
            <a:spLocks noChangeArrowheads="1"/>
          </p:cNvSpPr>
          <p:nvPr/>
        </p:nvSpPr>
        <p:spPr bwMode="auto">
          <a:xfrm>
            <a:off x="2095628" y="5045204"/>
            <a:ext cx="1062823" cy="107222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9" name="Oval 952"/>
          <p:cNvSpPr>
            <a:spLocks noChangeArrowheads="1"/>
          </p:cNvSpPr>
          <p:nvPr/>
        </p:nvSpPr>
        <p:spPr bwMode="auto">
          <a:xfrm>
            <a:off x="834999" y="4945735"/>
            <a:ext cx="785565" cy="79580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0" name="Oval 953"/>
          <p:cNvSpPr>
            <a:spLocks noChangeArrowheads="1"/>
          </p:cNvSpPr>
          <p:nvPr/>
        </p:nvSpPr>
        <p:spPr bwMode="auto">
          <a:xfrm>
            <a:off x="3264531" y="6203010"/>
            <a:ext cx="475300" cy="481497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1" name="Oval 954"/>
          <p:cNvSpPr>
            <a:spLocks noChangeArrowheads="1"/>
          </p:cNvSpPr>
          <p:nvPr/>
        </p:nvSpPr>
        <p:spPr bwMode="auto">
          <a:xfrm>
            <a:off x="2482364" y="3273357"/>
            <a:ext cx="932995" cy="94293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" name="Oval 955"/>
          <p:cNvSpPr>
            <a:spLocks noChangeArrowheads="1"/>
          </p:cNvSpPr>
          <p:nvPr/>
        </p:nvSpPr>
        <p:spPr bwMode="auto">
          <a:xfrm>
            <a:off x="1917467" y="6199737"/>
            <a:ext cx="261855" cy="26749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3" name="Oval 956"/>
          <p:cNvSpPr>
            <a:spLocks noChangeArrowheads="1"/>
          </p:cNvSpPr>
          <p:nvPr/>
        </p:nvSpPr>
        <p:spPr bwMode="auto">
          <a:xfrm>
            <a:off x="3725140" y="4766079"/>
            <a:ext cx="930796" cy="94070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Oval 957"/>
          <p:cNvSpPr>
            <a:spLocks noChangeArrowheads="1"/>
          </p:cNvSpPr>
          <p:nvPr/>
        </p:nvSpPr>
        <p:spPr bwMode="auto">
          <a:xfrm>
            <a:off x="1887050" y="4481391"/>
            <a:ext cx="422488" cy="42799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5" name="Oval 952"/>
          <p:cNvSpPr>
            <a:spLocks noChangeArrowheads="1"/>
          </p:cNvSpPr>
          <p:nvPr/>
        </p:nvSpPr>
        <p:spPr bwMode="auto">
          <a:xfrm>
            <a:off x="5827955" y="2216052"/>
            <a:ext cx="462686" cy="45798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kern="0">
              <a:solidFill>
                <a:schemeClr val="bg2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6" name="Oval 952"/>
          <p:cNvSpPr>
            <a:spLocks noChangeArrowheads="1"/>
          </p:cNvSpPr>
          <p:nvPr/>
        </p:nvSpPr>
        <p:spPr bwMode="auto">
          <a:xfrm>
            <a:off x="5831732" y="2758937"/>
            <a:ext cx="462686" cy="46909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kern="0">
              <a:solidFill>
                <a:schemeClr val="bg2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7" name="Oval 952"/>
          <p:cNvSpPr>
            <a:spLocks noChangeArrowheads="1"/>
          </p:cNvSpPr>
          <p:nvPr/>
        </p:nvSpPr>
        <p:spPr bwMode="auto">
          <a:xfrm>
            <a:off x="5827955" y="3355206"/>
            <a:ext cx="462686" cy="490734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zh-CN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8" name="Oval 952"/>
          <p:cNvSpPr>
            <a:spLocks noChangeArrowheads="1"/>
          </p:cNvSpPr>
          <p:nvPr/>
        </p:nvSpPr>
        <p:spPr bwMode="auto">
          <a:xfrm>
            <a:off x="5827955" y="3954387"/>
            <a:ext cx="462686" cy="462165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10000"/>
                  <a:lumOff val="90000"/>
                </a:scheme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9" name="Rectangle 971"/>
          <p:cNvSpPr/>
          <p:nvPr/>
        </p:nvSpPr>
        <p:spPr>
          <a:xfrm>
            <a:off x="5102102" y="1050620"/>
            <a:ext cx="4507432" cy="663065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10000"/>
                  <a:lumOff val="90000"/>
                </a:schemeClr>
              </a:solidFill>
              <a:effectLst/>
              <a:uLnTx/>
              <a:uFillTx/>
              <a:latin typeface="+mj-lt"/>
              <a:ea typeface="宋体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8274" y="2234328"/>
            <a:ext cx="5207318" cy="3974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Tổng quan  và lý do chọn đề tài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38274" y="2784849"/>
            <a:ext cx="5207318" cy="3985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Mô tả ứng dụng và các công cụ thực hiện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8274" y="3386970"/>
            <a:ext cx="5207318" cy="3985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Lược  đồ của lớp hệ thống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38274" y="3973354"/>
            <a:ext cx="5207318" cy="3974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Sơ lược về cơ sở dữ liệu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5271455" y="1146929"/>
            <a:ext cx="4168725" cy="361839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vi-VN" sz="20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Giới thiệu chung về đề tài</a:t>
            </a:r>
            <a:endParaRPr lang="en-AU" sz="2000" b="1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23431" y="2288586"/>
            <a:ext cx="1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31021" y="2801208"/>
            <a:ext cx="1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21043" y="3424654"/>
            <a:ext cx="29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918443" y="3987428"/>
            <a:ext cx="28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4</a:t>
            </a:r>
            <a:endParaRPr lang="en-US" dirty="0"/>
          </a:p>
        </p:txBody>
      </p:sp>
      <p:sp>
        <p:nvSpPr>
          <p:cNvPr id="48" name="Oval 952"/>
          <p:cNvSpPr>
            <a:spLocks noChangeArrowheads="1"/>
          </p:cNvSpPr>
          <p:nvPr/>
        </p:nvSpPr>
        <p:spPr bwMode="auto">
          <a:xfrm>
            <a:off x="5827826" y="4557974"/>
            <a:ext cx="462686" cy="45798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kern="0">
              <a:solidFill>
                <a:schemeClr val="bg2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38145" y="4576250"/>
            <a:ext cx="5207318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Chức năng và giao diện của ứng dụng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23431" y="4604399"/>
            <a:ext cx="1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5</a:t>
            </a:r>
            <a:endParaRPr lang="en-US" dirty="0"/>
          </a:p>
        </p:txBody>
      </p:sp>
      <p:sp>
        <p:nvSpPr>
          <p:cNvPr id="51" name="Oval 952"/>
          <p:cNvSpPr>
            <a:spLocks noChangeArrowheads="1"/>
          </p:cNvSpPr>
          <p:nvPr/>
        </p:nvSpPr>
        <p:spPr bwMode="auto">
          <a:xfrm>
            <a:off x="5827826" y="5099568"/>
            <a:ext cx="462686" cy="46909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kern="0">
              <a:solidFill>
                <a:schemeClr val="bg2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34368" y="5125480"/>
            <a:ext cx="5207318" cy="3974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vi-VN" altLang="zh-CN" dirty="0">
                <a:solidFill>
                  <a:schemeClr val="bg2">
                    <a:lumMod val="10000"/>
                    <a:lumOff val="90000"/>
                  </a:schemeClr>
                </a:solidFill>
                <a:latin typeface="+mj-lt"/>
                <a:ea typeface="微软雅黑" pitchFamily="34" charset="-122"/>
              </a:rPr>
              <a:t>Lời kết</a:t>
            </a:r>
            <a:endParaRPr lang="zh-CN" altLang="en-US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27115" y="5141839"/>
            <a:ext cx="1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6</a:t>
            </a:r>
            <a:endParaRPr lang="en-US" dirty="0"/>
          </a:p>
        </p:txBody>
      </p:sp>
      <p:grpSp>
        <p:nvGrpSpPr>
          <p:cNvPr id="54" name="Group 55"/>
          <p:cNvGrpSpPr/>
          <p:nvPr/>
        </p:nvGrpSpPr>
        <p:grpSpPr bwMode="auto">
          <a:xfrm>
            <a:off x="4146998" y="1052125"/>
            <a:ext cx="686986" cy="707628"/>
            <a:chOff x="7141104" y="1923522"/>
            <a:chExt cx="488950" cy="481013"/>
          </a:xfrm>
          <a:solidFill>
            <a:schemeClr val="accent3"/>
          </a:solidFill>
        </p:grpSpPr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6" name="Freeform 59"/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5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0"/>
                            </p:stCondLst>
                            <p:childTnLst>
                              <p:par>
                                <p:cTn id="5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7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7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6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7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10"/>
                            </p:stCondLst>
                            <p:childTnLst>
                              <p:par>
                                <p:cTn id="11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10"/>
                            </p:stCondLst>
                            <p:childTnLst>
                              <p:par>
                                <p:cTn id="1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9" dur="1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0" dur="1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920"/>
                            </p:stCondLst>
                            <p:childTnLst>
                              <p:par>
                                <p:cTn id="1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/>
      <p:bldP spid="37" grpId="0"/>
      <p:bldP spid="38" grpId="0"/>
      <p:bldP spid="39" grpId="0"/>
      <p:bldP spid="40" grpId="0"/>
      <p:bldP spid="48" grpId="0" animBg="1"/>
      <p:bldP spid="49" grpId="0"/>
      <p:bldP spid="51" grpId="0" animBg="1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2982" y="2729346"/>
            <a:ext cx="8451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YOU!!!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495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8"/>
          <p:cNvSpPr>
            <a:spLocks/>
          </p:cNvSpPr>
          <p:nvPr/>
        </p:nvSpPr>
        <p:spPr bwMode="auto">
          <a:xfrm>
            <a:off x="1592014" y="3352411"/>
            <a:ext cx="3308622" cy="1175563"/>
          </a:xfrm>
          <a:custGeom>
            <a:avLst/>
            <a:gdLst>
              <a:gd name="T0" fmla="*/ 0 w 690"/>
              <a:gd name="T1" fmla="*/ 190 h 254"/>
              <a:gd name="T2" fmla="*/ 0 w 690"/>
              <a:gd name="T3" fmla="*/ 190 h 254"/>
              <a:gd name="T4" fmla="*/ 0 w 690"/>
              <a:gd name="T5" fmla="*/ 62 h 254"/>
              <a:gd name="T6" fmla="*/ 618 w 690"/>
              <a:gd name="T7" fmla="*/ 62 h 254"/>
              <a:gd name="T8" fmla="*/ 618 w 690"/>
              <a:gd name="T9" fmla="*/ 0 h 254"/>
              <a:gd name="T10" fmla="*/ 689 w 690"/>
              <a:gd name="T11" fmla="*/ 128 h 254"/>
              <a:gd name="T12" fmla="*/ 618 w 690"/>
              <a:gd name="T13" fmla="*/ 253 h 254"/>
              <a:gd name="T14" fmla="*/ 618 w 690"/>
              <a:gd name="T15" fmla="*/ 190 h 254"/>
              <a:gd name="T16" fmla="*/ 0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0" y="190"/>
                </a:moveTo>
                <a:lnTo>
                  <a:pt x="0" y="190"/>
                </a:lnTo>
                <a:lnTo>
                  <a:pt x="0" y="62"/>
                </a:lnTo>
                <a:lnTo>
                  <a:pt x="618" y="62"/>
                </a:lnTo>
                <a:lnTo>
                  <a:pt x="618" y="0"/>
                </a:lnTo>
                <a:lnTo>
                  <a:pt x="689" y="128"/>
                </a:lnTo>
                <a:lnTo>
                  <a:pt x="618" y="253"/>
                </a:lnTo>
                <a:lnTo>
                  <a:pt x="618" y="190"/>
                </a:lnTo>
                <a:lnTo>
                  <a:pt x="0" y="190"/>
                </a:lnTo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218795">
            <a:off x="1507777" y="2108208"/>
            <a:ext cx="4125082" cy="1286639"/>
          </a:xfrm>
          <a:custGeom>
            <a:avLst/>
            <a:gdLst>
              <a:gd name="T0" fmla="*/ 0 w 893"/>
              <a:gd name="T1" fmla="*/ 0 h 278"/>
              <a:gd name="T2" fmla="*/ 0 w 893"/>
              <a:gd name="T3" fmla="*/ 0 h 278"/>
              <a:gd name="T4" fmla="*/ 696 w 893"/>
              <a:gd name="T5" fmla="*/ 0 h 278"/>
              <a:gd name="T6" fmla="*/ 838 w 893"/>
              <a:gd name="T7" fmla="*/ 155 h 278"/>
              <a:gd name="T8" fmla="*/ 892 w 893"/>
              <a:gd name="T9" fmla="*/ 112 h 278"/>
              <a:gd name="T10" fmla="*/ 835 w 893"/>
              <a:gd name="T11" fmla="*/ 244 h 278"/>
              <a:gd name="T12" fmla="*/ 686 w 893"/>
              <a:gd name="T13" fmla="*/ 277 h 278"/>
              <a:gd name="T14" fmla="*/ 735 w 893"/>
              <a:gd name="T15" fmla="*/ 237 h 278"/>
              <a:gd name="T16" fmla="*/ 639 w 893"/>
              <a:gd name="T17" fmla="*/ 135 h 278"/>
              <a:gd name="T18" fmla="*/ 0 w 893"/>
              <a:gd name="T19" fmla="*/ 135 h 278"/>
              <a:gd name="T20" fmla="*/ 0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0"/>
                </a:moveTo>
                <a:lnTo>
                  <a:pt x="0" y="0"/>
                </a:lnTo>
                <a:lnTo>
                  <a:pt x="696" y="0"/>
                </a:lnTo>
                <a:lnTo>
                  <a:pt x="838" y="155"/>
                </a:lnTo>
                <a:lnTo>
                  <a:pt x="892" y="112"/>
                </a:lnTo>
                <a:lnTo>
                  <a:pt x="835" y="244"/>
                </a:lnTo>
                <a:lnTo>
                  <a:pt x="686" y="277"/>
                </a:lnTo>
                <a:lnTo>
                  <a:pt x="735" y="237"/>
                </a:lnTo>
                <a:lnTo>
                  <a:pt x="639" y="135"/>
                </a:lnTo>
                <a:lnTo>
                  <a:pt x="0" y="135"/>
                </a:lnTo>
                <a:lnTo>
                  <a:pt x="0" y="0"/>
                </a:ln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1" name="Freeform 20"/>
          <p:cNvSpPr>
            <a:spLocks/>
          </p:cNvSpPr>
          <p:nvPr/>
        </p:nvSpPr>
        <p:spPr bwMode="auto">
          <a:xfrm rot="21223246">
            <a:off x="6233177" y="2062085"/>
            <a:ext cx="4554368" cy="1224042"/>
          </a:xfrm>
          <a:custGeom>
            <a:avLst/>
            <a:gdLst>
              <a:gd name="T0" fmla="*/ 892 w 893"/>
              <a:gd name="T1" fmla="*/ 0 h 278"/>
              <a:gd name="T2" fmla="*/ 892 w 893"/>
              <a:gd name="T3" fmla="*/ 0 h 278"/>
              <a:gd name="T4" fmla="*/ 195 w 893"/>
              <a:gd name="T5" fmla="*/ 0 h 278"/>
              <a:gd name="T6" fmla="*/ 53 w 893"/>
              <a:gd name="T7" fmla="*/ 155 h 278"/>
              <a:gd name="T8" fmla="*/ 0 w 893"/>
              <a:gd name="T9" fmla="*/ 112 h 278"/>
              <a:gd name="T10" fmla="*/ 57 w 893"/>
              <a:gd name="T11" fmla="*/ 244 h 278"/>
              <a:gd name="T12" fmla="*/ 206 w 893"/>
              <a:gd name="T13" fmla="*/ 277 h 278"/>
              <a:gd name="T14" fmla="*/ 156 w 893"/>
              <a:gd name="T15" fmla="*/ 237 h 278"/>
              <a:gd name="T16" fmla="*/ 252 w 893"/>
              <a:gd name="T17" fmla="*/ 135 h 278"/>
              <a:gd name="T18" fmla="*/ 892 w 893"/>
              <a:gd name="T19" fmla="*/ 135 h 278"/>
              <a:gd name="T20" fmla="*/ 892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0"/>
                </a:moveTo>
                <a:lnTo>
                  <a:pt x="892" y="0"/>
                </a:lnTo>
                <a:lnTo>
                  <a:pt x="195" y="0"/>
                </a:lnTo>
                <a:lnTo>
                  <a:pt x="53" y="155"/>
                </a:lnTo>
                <a:lnTo>
                  <a:pt x="0" y="112"/>
                </a:lnTo>
                <a:lnTo>
                  <a:pt x="57" y="244"/>
                </a:lnTo>
                <a:lnTo>
                  <a:pt x="206" y="277"/>
                </a:lnTo>
                <a:lnTo>
                  <a:pt x="156" y="237"/>
                </a:lnTo>
                <a:lnTo>
                  <a:pt x="252" y="135"/>
                </a:lnTo>
                <a:lnTo>
                  <a:pt x="892" y="135"/>
                </a:lnTo>
                <a:lnTo>
                  <a:pt x="892" y="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>
            <a:off x="1332514" y="4492562"/>
            <a:ext cx="4282614" cy="1286639"/>
          </a:xfrm>
          <a:custGeom>
            <a:avLst/>
            <a:gdLst>
              <a:gd name="T0" fmla="*/ 0 w 893"/>
              <a:gd name="T1" fmla="*/ 277 h 278"/>
              <a:gd name="T2" fmla="*/ 0 w 893"/>
              <a:gd name="T3" fmla="*/ 277 h 278"/>
              <a:gd name="T4" fmla="*/ 696 w 893"/>
              <a:gd name="T5" fmla="*/ 277 h 278"/>
              <a:gd name="T6" fmla="*/ 838 w 893"/>
              <a:gd name="T7" fmla="*/ 125 h 278"/>
              <a:gd name="T8" fmla="*/ 892 w 893"/>
              <a:gd name="T9" fmla="*/ 165 h 278"/>
              <a:gd name="T10" fmla="*/ 835 w 893"/>
              <a:gd name="T11" fmla="*/ 33 h 278"/>
              <a:gd name="T12" fmla="*/ 686 w 893"/>
              <a:gd name="T13" fmla="*/ 0 h 278"/>
              <a:gd name="T14" fmla="*/ 735 w 893"/>
              <a:gd name="T15" fmla="*/ 40 h 278"/>
              <a:gd name="T16" fmla="*/ 639 w 893"/>
              <a:gd name="T17" fmla="*/ 142 h 278"/>
              <a:gd name="T18" fmla="*/ 0 w 893"/>
              <a:gd name="T19" fmla="*/ 142 h 278"/>
              <a:gd name="T20" fmla="*/ 0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277"/>
                </a:moveTo>
                <a:lnTo>
                  <a:pt x="0" y="277"/>
                </a:lnTo>
                <a:lnTo>
                  <a:pt x="696" y="277"/>
                </a:lnTo>
                <a:lnTo>
                  <a:pt x="838" y="125"/>
                </a:lnTo>
                <a:lnTo>
                  <a:pt x="892" y="165"/>
                </a:lnTo>
                <a:lnTo>
                  <a:pt x="835" y="33"/>
                </a:lnTo>
                <a:lnTo>
                  <a:pt x="686" y="0"/>
                </a:lnTo>
                <a:lnTo>
                  <a:pt x="735" y="40"/>
                </a:lnTo>
                <a:lnTo>
                  <a:pt x="639" y="142"/>
                </a:lnTo>
                <a:lnTo>
                  <a:pt x="0" y="142"/>
                </a:lnTo>
                <a:lnTo>
                  <a:pt x="0" y="277"/>
                </a:ln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>
            <a:off x="6292739" y="4591228"/>
            <a:ext cx="4548083" cy="1224042"/>
          </a:xfrm>
          <a:custGeom>
            <a:avLst/>
            <a:gdLst>
              <a:gd name="T0" fmla="*/ 892 w 893"/>
              <a:gd name="T1" fmla="*/ 277 h 278"/>
              <a:gd name="T2" fmla="*/ 892 w 893"/>
              <a:gd name="T3" fmla="*/ 277 h 278"/>
              <a:gd name="T4" fmla="*/ 195 w 893"/>
              <a:gd name="T5" fmla="*/ 277 h 278"/>
              <a:gd name="T6" fmla="*/ 53 w 893"/>
              <a:gd name="T7" fmla="*/ 125 h 278"/>
              <a:gd name="T8" fmla="*/ 0 w 893"/>
              <a:gd name="T9" fmla="*/ 165 h 278"/>
              <a:gd name="T10" fmla="*/ 57 w 893"/>
              <a:gd name="T11" fmla="*/ 33 h 278"/>
              <a:gd name="T12" fmla="*/ 206 w 893"/>
              <a:gd name="T13" fmla="*/ 0 h 278"/>
              <a:gd name="T14" fmla="*/ 156 w 893"/>
              <a:gd name="T15" fmla="*/ 40 h 278"/>
              <a:gd name="T16" fmla="*/ 252 w 893"/>
              <a:gd name="T17" fmla="*/ 142 h 278"/>
              <a:gd name="T18" fmla="*/ 892 w 893"/>
              <a:gd name="T19" fmla="*/ 142 h 278"/>
              <a:gd name="T20" fmla="*/ 892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277"/>
                </a:moveTo>
                <a:lnTo>
                  <a:pt x="892" y="277"/>
                </a:lnTo>
                <a:lnTo>
                  <a:pt x="195" y="277"/>
                </a:lnTo>
                <a:lnTo>
                  <a:pt x="53" y="125"/>
                </a:lnTo>
                <a:lnTo>
                  <a:pt x="0" y="165"/>
                </a:lnTo>
                <a:lnTo>
                  <a:pt x="57" y="33"/>
                </a:lnTo>
                <a:lnTo>
                  <a:pt x="206" y="0"/>
                </a:lnTo>
                <a:lnTo>
                  <a:pt x="156" y="40"/>
                </a:lnTo>
                <a:lnTo>
                  <a:pt x="252" y="142"/>
                </a:lnTo>
                <a:lnTo>
                  <a:pt x="892" y="142"/>
                </a:lnTo>
                <a:lnTo>
                  <a:pt x="892" y="277"/>
                </a:ln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4" name="Freeform 23"/>
          <p:cNvSpPr>
            <a:spLocks/>
          </p:cNvSpPr>
          <p:nvPr/>
        </p:nvSpPr>
        <p:spPr bwMode="auto">
          <a:xfrm>
            <a:off x="6902699" y="3443109"/>
            <a:ext cx="3541257" cy="1118370"/>
          </a:xfrm>
          <a:custGeom>
            <a:avLst/>
            <a:gdLst>
              <a:gd name="T0" fmla="*/ 689 w 690"/>
              <a:gd name="T1" fmla="*/ 190 h 254"/>
              <a:gd name="T2" fmla="*/ 689 w 690"/>
              <a:gd name="T3" fmla="*/ 190 h 254"/>
              <a:gd name="T4" fmla="*/ 689 w 690"/>
              <a:gd name="T5" fmla="*/ 62 h 254"/>
              <a:gd name="T6" fmla="*/ 71 w 690"/>
              <a:gd name="T7" fmla="*/ 62 h 254"/>
              <a:gd name="T8" fmla="*/ 67 w 690"/>
              <a:gd name="T9" fmla="*/ 0 h 254"/>
              <a:gd name="T10" fmla="*/ 0 w 690"/>
              <a:gd name="T11" fmla="*/ 128 h 254"/>
              <a:gd name="T12" fmla="*/ 71 w 690"/>
              <a:gd name="T13" fmla="*/ 253 h 254"/>
              <a:gd name="T14" fmla="*/ 71 w 690"/>
              <a:gd name="T15" fmla="*/ 190 h 254"/>
              <a:gd name="T16" fmla="*/ 689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689" y="190"/>
                </a:moveTo>
                <a:lnTo>
                  <a:pt x="689" y="190"/>
                </a:lnTo>
                <a:lnTo>
                  <a:pt x="689" y="62"/>
                </a:lnTo>
                <a:lnTo>
                  <a:pt x="71" y="62"/>
                </a:lnTo>
                <a:lnTo>
                  <a:pt x="67" y="0"/>
                </a:lnTo>
                <a:lnTo>
                  <a:pt x="0" y="128"/>
                </a:lnTo>
                <a:lnTo>
                  <a:pt x="71" y="253"/>
                </a:lnTo>
                <a:lnTo>
                  <a:pt x="71" y="190"/>
                </a:lnTo>
                <a:lnTo>
                  <a:pt x="689" y="190"/>
                </a:lnTo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kern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35" name="TextBox 53"/>
          <p:cNvSpPr txBox="1">
            <a:spLocks noChangeArrowheads="1"/>
          </p:cNvSpPr>
          <p:nvPr/>
        </p:nvSpPr>
        <p:spPr bwMode="auto">
          <a:xfrm rot="307673">
            <a:off x="2291119" y="2276263"/>
            <a:ext cx="2979651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ea typeface="宋体" pitchFamily="2" charset="-122"/>
                <a:cs typeface="宋体" pitchFamily="2" charset="-122"/>
              </a:rPr>
              <a:t>Thời đại CNTT</a:t>
            </a:r>
            <a:endParaRPr lang="zh-CN" altLang="en-US" kern="0" dirty="0">
              <a:solidFill>
                <a:schemeClr val="bg1"/>
              </a:solidFill>
              <a:latin typeface="+mj-lt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7" name="TextBox 53"/>
          <p:cNvSpPr txBox="1">
            <a:spLocks noChangeArrowheads="1"/>
          </p:cNvSpPr>
          <p:nvPr/>
        </p:nvSpPr>
        <p:spPr bwMode="auto">
          <a:xfrm>
            <a:off x="2045644" y="5216312"/>
            <a:ext cx="2967515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ea typeface="微软雅黑" pitchFamily="34" charset="-122"/>
                <a:cs typeface="宋体" pitchFamily="2" charset="-122"/>
              </a:rPr>
              <a:t>Phổ biến và tiện ích</a:t>
            </a:r>
            <a:r>
              <a:rPr lang="en-US" altLang="zh-CN" kern="0" dirty="0">
                <a:solidFill>
                  <a:schemeClr val="bg1"/>
                </a:solidFill>
                <a:latin typeface="+mj-lt"/>
                <a:ea typeface="微软雅黑" pitchFamily="34" charset="-122"/>
                <a:cs typeface="宋体" pitchFamily="2" charset="-122"/>
              </a:rPr>
              <a:t> </a:t>
            </a:r>
            <a:endParaRPr lang="zh-CN" altLang="en-US" kern="0" dirty="0">
              <a:solidFill>
                <a:schemeClr val="bg1"/>
              </a:solidFill>
              <a:latin typeface="+mj-lt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TextBox 53"/>
          <p:cNvSpPr txBox="1">
            <a:spLocks noChangeArrowheads="1"/>
          </p:cNvSpPr>
          <p:nvPr/>
        </p:nvSpPr>
        <p:spPr bwMode="auto">
          <a:xfrm>
            <a:off x="6927611" y="5283027"/>
            <a:ext cx="3834516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cs typeface="宋体" pitchFamily="2" charset="-122"/>
              </a:rPr>
              <a:t>Dịch vụ, quản lý, bán hàng phát triển</a:t>
            </a:r>
            <a:endParaRPr lang="zh-CN" altLang="en-US" kern="0" dirty="0">
              <a:solidFill>
                <a:schemeClr val="bg1"/>
              </a:solidFill>
              <a:latin typeface="+mj-lt"/>
              <a:cs typeface="宋体" pitchFamily="2" charset="-122"/>
            </a:endParaRPr>
          </a:p>
        </p:txBody>
      </p: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6985075" y="3817632"/>
            <a:ext cx="3365491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ea typeface="宋体" pitchFamily="2" charset="-122"/>
                <a:cs typeface="宋体" pitchFamily="2" charset="-122"/>
              </a:rPr>
              <a:t>Giảm sức người, dễ dàng quản lý</a:t>
            </a:r>
            <a:endParaRPr lang="zh-CN" altLang="en-US" kern="0" dirty="0">
              <a:solidFill>
                <a:schemeClr val="bg1"/>
              </a:solidFill>
              <a:latin typeface="+mj-lt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 rot="21195370">
            <a:off x="6910090" y="2151357"/>
            <a:ext cx="4132550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ea typeface="宋体" pitchFamily="2" charset="-122"/>
                <a:cs typeface="宋体" pitchFamily="2" charset="-122"/>
              </a:rPr>
              <a:t>Công nghệ xuất hiện trong mọi lĩnh vực</a:t>
            </a:r>
            <a:endParaRPr lang="zh-CN" altLang="en-US" kern="0" dirty="0">
              <a:solidFill>
                <a:schemeClr val="bg1"/>
              </a:solidFill>
              <a:latin typeface="+mj-lt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41" name="组合 19"/>
          <p:cNvGrpSpPr/>
          <p:nvPr/>
        </p:nvGrpSpPr>
        <p:grpSpPr>
          <a:xfrm>
            <a:off x="5171893" y="3295676"/>
            <a:ext cx="1541925" cy="1265803"/>
            <a:chOff x="3933874" y="2303766"/>
            <a:chExt cx="1586249" cy="1292655"/>
          </a:xfrm>
        </p:grpSpPr>
        <p:sp>
          <p:nvSpPr>
            <p:cNvPr id="42" name="AutoShape 17"/>
            <p:cNvSpPr>
              <a:spLocks noChangeArrowheads="1"/>
            </p:cNvSpPr>
            <p:nvPr/>
          </p:nvSpPr>
          <p:spPr bwMode="auto">
            <a:xfrm>
              <a:off x="3933874" y="2303766"/>
              <a:ext cx="1586249" cy="1292655"/>
            </a:xfrm>
            <a:prstGeom prst="hexagon">
              <a:avLst>
                <a:gd name="adj" fmla="val 30740"/>
                <a:gd name="vf" fmla="val 11547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SG" kern="0" dirty="0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12622" y="2439413"/>
              <a:ext cx="1435757" cy="942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zh-CN" b="1" dirty="0">
                  <a:solidFill>
                    <a:schemeClr val="bg1"/>
                  </a:solidFill>
                  <a:latin typeface="+mj-lt"/>
                  <a:ea typeface="微软雅黑" pitchFamily="34" charset="-122"/>
                  <a:cs typeface="Arial Unicode MS" pitchFamily="34" charset="-122"/>
                </a:rPr>
                <a:t>Ý tưởng nhóm hình thành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44" name="TextBox 53"/>
          <p:cNvSpPr txBox="1">
            <a:spLocks noChangeArrowheads="1"/>
          </p:cNvSpPr>
          <p:nvPr/>
        </p:nvSpPr>
        <p:spPr bwMode="auto">
          <a:xfrm>
            <a:off x="2288673" y="3755530"/>
            <a:ext cx="3365491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kern="0" dirty="0">
                <a:solidFill>
                  <a:schemeClr val="bg1"/>
                </a:solidFill>
                <a:latin typeface="+mj-lt"/>
                <a:ea typeface="微软雅黑" pitchFamily="34" charset="-122"/>
                <a:cs typeface="宋体" pitchFamily="2" charset="-122"/>
              </a:rPr>
              <a:t>Tăng độ chính xác</a:t>
            </a:r>
            <a:r>
              <a:rPr lang="en-US" altLang="zh-CN" kern="0" dirty="0">
                <a:solidFill>
                  <a:schemeClr val="bg1"/>
                </a:solidFill>
                <a:latin typeface="+mj-lt"/>
                <a:ea typeface="微软雅黑" pitchFamily="34" charset="-122"/>
                <a:cs typeface="宋体" pitchFamily="2" charset="-122"/>
              </a:rPr>
              <a:t> </a:t>
            </a:r>
            <a:endParaRPr lang="zh-CN" altLang="en-US" kern="0" dirty="0">
              <a:solidFill>
                <a:schemeClr val="bg1"/>
              </a:solidFill>
              <a:latin typeface="+mj-lt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45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46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892150" y="600639"/>
            <a:ext cx="593762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Tổng quan  và lý do chọn đề tài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321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-1.23457E-6 C 0.01198 -0.03179 0.02969 -0.19105 0.05469 -0.19105 C 0.09167 -0.19105 0.1217 -0.1429 0.1217 -0.08271 C 0.1217 -0.06296 0.11875 -0.04537 0.11268 -0.02932 C 0.11372 -0.02932 -0.0033 0.2108 -0.0033 0.21266 C -0.0033 0.2108 -0.12031 -0.02932 -0.11927 -0.02932 C -0.12535 -0.04537 -0.1283 -0.06296 -0.1283 -0.08271 C -0.1283 -0.1429 -0.09826 -0.19105 -0.06024 -0.19105 C -0.03628 -0.19105 -0.01198 -0.03179 -1.94444E-6 -1.23457E-6 Z " pathEditMode="relative" rAng="0" ptsTypes="fffffffff">
                                      <p:cBhvr>
                                        <p:cTn id="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108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4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314" y="1624908"/>
            <a:ext cx="9905999" cy="4621345"/>
          </a:xfrm>
        </p:spPr>
        <p:txBody>
          <a:bodyPr>
            <a:normAutofit/>
          </a:bodyPr>
          <a:lstStyle/>
          <a:p>
            <a:r>
              <a:rPr lang="vi-VN" sz="1800" dirty="0"/>
              <a:t>Hệ </a:t>
            </a:r>
            <a:r>
              <a:rPr lang="vi-VN" sz="1800" dirty="0">
                <a:solidFill>
                  <a:schemeClr val="tx1">
                    <a:lumMod val="95000"/>
                  </a:schemeClr>
                </a:solidFill>
              </a:rPr>
              <a:t>thống</a:t>
            </a:r>
            <a:r>
              <a:rPr lang="vi-VN" sz="1800" dirty="0"/>
              <a:t> gồm 2 phần riêng biệt kết hợp lại với nhau: </a:t>
            </a:r>
          </a:p>
        </p:txBody>
      </p:sp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2149" y="600639"/>
            <a:ext cx="859125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Mô tả ứng dụng và các công cụ thực hiện</a:t>
            </a:r>
            <a:endParaRPr lang="zh-CN" altLang="en-US" sz="3200" u="sng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2</a:t>
            </a:r>
            <a:endParaRPr lang="en-US" b="1" dirty="0"/>
          </a:p>
        </p:txBody>
      </p:sp>
      <p:sp>
        <p:nvSpPr>
          <p:cNvPr id="52" name="右箭头 7"/>
          <p:cNvSpPr>
            <a:spLocks noChangeArrowheads="1"/>
          </p:cNvSpPr>
          <p:nvPr/>
        </p:nvSpPr>
        <p:spPr bwMode="auto">
          <a:xfrm>
            <a:off x="4515043" y="3127403"/>
            <a:ext cx="3558591" cy="394495"/>
          </a:xfrm>
          <a:prstGeom prst="rightArrow">
            <a:avLst>
              <a:gd name="adj1" fmla="val 50000"/>
              <a:gd name="adj2" fmla="val 5009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3" name="右箭头 8"/>
          <p:cNvSpPr>
            <a:spLocks noChangeArrowheads="1"/>
          </p:cNvSpPr>
          <p:nvPr/>
        </p:nvSpPr>
        <p:spPr bwMode="auto">
          <a:xfrm flipH="1">
            <a:off x="4646287" y="3719143"/>
            <a:ext cx="3684853" cy="392809"/>
          </a:xfrm>
          <a:prstGeom prst="rightArrow">
            <a:avLst>
              <a:gd name="adj1" fmla="val 50000"/>
              <a:gd name="adj2" fmla="val 5006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4" name="椭圆 9"/>
          <p:cNvSpPr>
            <a:spLocks noChangeArrowheads="1"/>
          </p:cNvSpPr>
          <p:nvPr/>
        </p:nvSpPr>
        <p:spPr bwMode="auto">
          <a:xfrm>
            <a:off x="2770633" y="2635128"/>
            <a:ext cx="1875654" cy="190335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 algn="ctr">
              <a:lnSpc>
                <a:spcPct val="120000"/>
              </a:lnSpc>
              <a:defRPr/>
            </a:pPr>
            <a:r>
              <a:rPr lang="vi-VN" altLang="zh-CN" sz="2000" dirty="0">
                <a:solidFill>
                  <a:schemeClr val="bg1"/>
                </a:solidFill>
                <a:latin typeface="+mj-lt"/>
                <a:ea typeface="微软雅黑" pitchFamily="34" charset="-122"/>
              </a:rPr>
              <a:t>Ứng dụng hỗ trợ quản lý</a:t>
            </a:r>
            <a:endParaRPr lang="zh-CN" altLang="en-US" sz="1900" kern="0" dirty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5" name="椭圆 10"/>
          <p:cNvSpPr>
            <a:spLocks noChangeArrowheads="1"/>
          </p:cNvSpPr>
          <p:nvPr/>
        </p:nvSpPr>
        <p:spPr bwMode="auto">
          <a:xfrm>
            <a:off x="8136765" y="2635128"/>
            <a:ext cx="1877314" cy="190335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 algn="ctr">
              <a:lnSpc>
                <a:spcPct val="120000"/>
              </a:lnSpc>
              <a:defRPr/>
            </a:pPr>
            <a:r>
              <a:rPr lang="vi-VN" altLang="zh-CN" sz="1900" kern="0" dirty="0">
                <a:solidFill>
                  <a:schemeClr val="bg1"/>
                </a:solidFill>
                <a:latin typeface="+mj-lt"/>
                <a:ea typeface="微软雅黑" pitchFamily="34" charset="-122"/>
              </a:rPr>
              <a:t>Point-Of-Sale</a:t>
            </a:r>
            <a:endParaRPr lang="zh-CN" altLang="en-US" sz="1900" kern="0" dirty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6" name="矩形 11"/>
          <p:cNvSpPr/>
          <p:nvPr/>
        </p:nvSpPr>
        <p:spPr>
          <a:xfrm>
            <a:off x="5518493" y="2997591"/>
            <a:ext cx="1486900" cy="124586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96209" tIns="48103" rIns="96209" bIns="48103" anchor="ctr"/>
          <a:lstStyle/>
          <a:p>
            <a:pPr algn="ctr">
              <a:lnSpc>
                <a:spcPct val="120000"/>
              </a:lnSpc>
              <a:defRPr/>
            </a:pPr>
            <a:r>
              <a:rPr lang="vi-VN" altLang="zh-CN" dirty="0">
                <a:solidFill>
                  <a:schemeClr val="bg1"/>
                </a:solidFill>
                <a:latin typeface="+mj-lt"/>
                <a:ea typeface="微软雅黑" pitchFamily="34" charset="-122"/>
              </a:rPr>
              <a:t>Database</a:t>
            </a:r>
            <a:endParaRPr lang="en-US" altLang="zh-CN" dirty="0">
              <a:solidFill>
                <a:schemeClr val="bg1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7" name="下箭头 12"/>
          <p:cNvSpPr>
            <a:spLocks noChangeArrowheads="1"/>
          </p:cNvSpPr>
          <p:nvPr/>
        </p:nvSpPr>
        <p:spPr bwMode="auto">
          <a:xfrm>
            <a:off x="5867373" y="4577253"/>
            <a:ext cx="842301" cy="590055"/>
          </a:xfrm>
          <a:prstGeom prst="downArrow">
            <a:avLst>
              <a:gd name="adj1" fmla="val 50000"/>
              <a:gd name="adj2" fmla="val 5000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600" b="1" kern="0" dirty="0">
              <a:solidFill>
                <a:schemeClr val="bg2">
                  <a:lumMod val="10000"/>
                  <a:lumOff val="90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249371" y="4726297"/>
            <a:ext cx="2985946" cy="1777606"/>
          </a:xfrm>
          <a:prstGeom prst="rect">
            <a:avLst/>
          </a:prstGeom>
          <a:noFill/>
        </p:spPr>
        <p:txBody>
          <a:bodyPr wrap="square" lIns="96209" tIns="48103" rIns="96209" bIns="48103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Hiện thực bằng ngôn ngữ C#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Phát triển trên nền tảng C++ và Java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Giao diện xây dựng trên Bunifu Framework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zh-CN" altLang="en-US" sz="1400" dirty="0">
              <a:solidFill>
                <a:schemeClr val="bg2">
                  <a:lumMod val="10000"/>
                  <a:lumOff val="9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7750843" y="4727245"/>
            <a:ext cx="2861349" cy="1497529"/>
          </a:xfrm>
          <a:prstGeom prst="rect">
            <a:avLst/>
          </a:prstGeom>
          <a:noFill/>
        </p:spPr>
        <p:txBody>
          <a:bodyPr wrap="square" lIns="96209" tIns="48103" rIns="96209" bIns="48103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Hiện thực bằng ngôn ngữ C#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Phát triển trên nền tảng C++ và Java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vi-VN" altLang="zh-CN" sz="1400" dirty="0">
                <a:solidFill>
                  <a:schemeClr val="bg2">
                    <a:lumMod val="10000"/>
                    <a:lumOff val="90000"/>
                  </a:schemeClr>
                </a:solidFill>
                <a:ea typeface="微软雅黑" pitchFamily="34" charset="-122"/>
              </a:rPr>
              <a:t>Giao diện xây dựng trên Windows Form</a:t>
            </a:r>
          </a:p>
        </p:txBody>
      </p: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5332256" y="5307544"/>
            <a:ext cx="1912534" cy="83580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6209" tIns="48103" rIns="96209" bIns="481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vi-VN" altLang="zh-CN" sz="2000" b="1" kern="0" dirty="0">
                <a:solidFill>
                  <a:schemeClr val="accent2"/>
                </a:solidFill>
                <a:latin typeface="+mj-lt"/>
                <a:ea typeface="微软雅黑" pitchFamily="34" charset="-122"/>
              </a:rPr>
              <a:t>Ứng dụng quản lý quán cà phê</a:t>
            </a:r>
            <a:endParaRPr lang="zh-CN" altLang="en-US" sz="2000" b="1" kern="0" dirty="0">
              <a:solidFill>
                <a:schemeClr val="accent2"/>
              </a:solidFill>
              <a:latin typeface="+mj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15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6659" y="265974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1800" dirty="0">
                <a:latin typeface="+mj-lt"/>
              </a:rPr>
              <a:t> Lược đồ lớp gồm 4 phần chính:</a:t>
            </a:r>
          </a:p>
          <a:p>
            <a:pPr lvl="1"/>
            <a:r>
              <a:rPr lang="vi-VN" sz="1800" dirty="0">
                <a:latin typeface="+mj-lt"/>
              </a:rPr>
              <a:t>Class Program, ngõ vào của ứng dụng.</a:t>
            </a:r>
          </a:p>
          <a:p>
            <a:pPr lvl="1"/>
            <a:r>
              <a:rPr lang="vi-VN" sz="1800" dirty="0">
                <a:latin typeface="+mj-lt"/>
              </a:rPr>
              <a:t>Các giao diện (Form).</a:t>
            </a:r>
          </a:p>
          <a:p>
            <a:pPr lvl="1"/>
            <a:r>
              <a:rPr lang="vi-VN" sz="1800" dirty="0">
                <a:latin typeface="+mj-lt"/>
              </a:rPr>
              <a:t>Các trang nhìn (được hiện thực bằng User Control).</a:t>
            </a:r>
          </a:p>
          <a:p>
            <a:pPr lvl="1"/>
            <a:r>
              <a:rPr lang="vi-VN" sz="1800" dirty="0">
                <a:latin typeface="+mj-lt"/>
              </a:rPr>
              <a:t>Các class hỗ trợ tương tác trực tiếp với Cơ sở dữ liệu</a:t>
            </a:r>
          </a:p>
          <a:p>
            <a:endParaRPr lang="en-US" sz="1600" dirty="0"/>
          </a:p>
        </p:txBody>
      </p:sp>
      <p:grpSp>
        <p:nvGrpSpPr>
          <p:cNvPr id="4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26168" y="545994"/>
            <a:ext cx="2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3</a:t>
            </a:r>
            <a:endParaRPr lang="en-US" b="1" dirty="0"/>
          </a:p>
        </p:txBody>
      </p:sp>
      <p:grpSp>
        <p:nvGrpSpPr>
          <p:cNvPr id="9" name="Group 61"/>
          <p:cNvGrpSpPr/>
          <p:nvPr/>
        </p:nvGrpSpPr>
        <p:grpSpPr bwMode="auto">
          <a:xfrm>
            <a:off x="1191657" y="429372"/>
            <a:ext cx="760406" cy="738604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10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1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52063" y="577669"/>
            <a:ext cx="859125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vi-VN" altLang="zh-CN" sz="3200" u="sng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Lược đồ của lớp hệ thống</a:t>
            </a:r>
            <a:endParaRPr lang="zh-CN" altLang="en-US" sz="32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14" name="任意多边形 17"/>
          <p:cNvSpPr/>
          <p:nvPr/>
        </p:nvSpPr>
        <p:spPr>
          <a:xfrm>
            <a:off x="1332512" y="1679467"/>
            <a:ext cx="857461" cy="55379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0596" tIns="5080" rIns="320435" bIns="508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b="1" dirty="0">
                <a:solidFill>
                  <a:schemeClr val="bg1"/>
                </a:solidFill>
                <a:latin typeface="+mj-lt"/>
              </a:rPr>
              <a:t>1</a:t>
            </a:r>
            <a:endParaRPr lang="en-US" b="1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189973" y="1588709"/>
            <a:ext cx="4593689" cy="644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vi-VN" altLang="zh-CN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微软雅黑" panose="020B0503020204020204" pitchFamily="34" charset="-122"/>
              </a:rPr>
              <a:t>Ứng dụng hỗ trợ quản lý</a:t>
            </a:r>
            <a:endParaRPr lang="zh-CN" altLang="en-US" sz="2400" dirty="0">
              <a:solidFill>
                <a:schemeClr val="tx1">
                  <a:lumMod val="9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7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36" y="995361"/>
            <a:ext cx="9193301" cy="5530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3436" y="531721"/>
            <a:ext cx="361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Toàn bộ lược đồ của lớp quản 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0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25" y="668791"/>
            <a:ext cx="2923504" cy="3941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100" y="4676541"/>
            <a:ext cx="3631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600" dirty="0"/>
              <a:t>Lược đồ của lớp class Program</a:t>
            </a:r>
          </a:p>
          <a:p>
            <a:pPr algn="just"/>
            <a:endParaRPr lang="vi-VN" sz="1600" dirty="0"/>
          </a:p>
          <a:p>
            <a:pPr algn="just"/>
            <a:r>
              <a:rPr lang="vi-VN" sz="1600" dirty="0"/>
              <a:t>- Dùng khởi tạo các thành phần cần thiết khi khởi động ứng dụng, và khởi chạy màn hình đầu tiên – Màn hình Đăng nhập.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17" y="1318729"/>
            <a:ext cx="4955885" cy="3357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4490" y="668791"/>
            <a:ext cx="181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Mã hiện thực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17" y="4676542"/>
            <a:ext cx="4955885" cy="7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69" y="1495144"/>
            <a:ext cx="3151903" cy="4813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7219" y="746976"/>
            <a:ext cx="319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Lược đồ lớp của class fLogin - Form Đăng nhập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80349" y="746976"/>
            <a:ext cx="327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Lược đồ lớp của class fMain - Giao diện chính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12" y="1495145"/>
            <a:ext cx="3130570" cy="48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1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294</TotalTime>
  <Words>851</Words>
  <Application>Microsoft Office PowerPoint</Application>
  <PresentationFormat>Màn hình rộng</PresentationFormat>
  <Paragraphs>169</Paragraphs>
  <Slides>30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43" baseType="lpstr">
      <vt:lpstr>Arial Unicode MS</vt:lpstr>
      <vt:lpstr>微软雅黑</vt:lpstr>
      <vt:lpstr>宋体</vt:lpstr>
      <vt:lpstr>Arial</vt:lpstr>
      <vt:lpstr>Calibri</vt:lpstr>
      <vt:lpstr>Corbel</vt:lpstr>
      <vt:lpstr>Mongolian Baiti</vt:lpstr>
      <vt:lpstr>Times New Roman</vt:lpstr>
      <vt:lpstr>Trebuchet MS</vt:lpstr>
      <vt:lpstr>Tw Cen MT</vt:lpstr>
      <vt:lpstr>Wingdings</vt:lpstr>
      <vt:lpstr>方正正大黑简体</vt:lpstr>
      <vt:lpstr>Circuit</vt:lpstr>
      <vt:lpstr>Thuyết trình bài tập lớn 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Kim Hoàng</cp:lastModifiedBy>
  <cp:revision>334</cp:revision>
  <dcterms:created xsi:type="dcterms:W3CDTF">2018-11-19T07:30:33Z</dcterms:created>
  <dcterms:modified xsi:type="dcterms:W3CDTF">2018-11-20T07:06:11Z</dcterms:modified>
</cp:coreProperties>
</file>